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7"/>
  </p:notesMasterIdLst>
  <p:handoutMasterIdLst>
    <p:handoutMasterId r:id="rId28"/>
  </p:handoutMasterIdLst>
  <p:sldIdLst>
    <p:sldId id="315" r:id="rId2"/>
    <p:sldId id="308" r:id="rId3"/>
    <p:sldId id="309" r:id="rId4"/>
    <p:sldId id="307" r:id="rId5"/>
    <p:sldId id="283" r:id="rId6"/>
    <p:sldId id="284" r:id="rId7"/>
    <p:sldId id="285" r:id="rId8"/>
    <p:sldId id="286" r:id="rId9"/>
    <p:sldId id="311" r:id="rId10"/>
    <p:sldId id="304" r:id="rId11"/>
    <p:sldId id="314" r:id="rId12"/>
    <p:sldId id="290" r:id="rId13"/>
    <p:sldId id="291" r:id="rId14"/>
    <p:sldId id="312" r:id="rId15"/>
    <p:sldId id="293" r:id="rId16"/>
    <p:sldId id="294" r:id="rId17"/>
    <p:sldId id="295" r:id="rId18"/>
    <p:sldId id="296" r:id="rId19"/>
    <p:sldId id="305" r:id="rId20"/>
    <p:sldId id="298" r:id="rId21"/>
    <p:sldId id="310" r:id="rId22"/>
    <p:sldId id="300" r:id="rId23"/>
    <p:sldId id="301" r:id="rId24"/>
    <p:sldId id="302" r:id="rId25"/>
    <p:sldId id="269" r:id="rId2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204">
          <p15:clr>
            <a:srgbClr val="A4A3A4"/>
          </p15:clr>
        </p15:guide>
        <p15:guide id="2" orient="horz" pos="959">
          <p15:clr>
            <a:srgbClr val="A4A3A4"/>
          </p15:clr>
        </p15:guide>
        <p15:guide id="3" orient="horz" pos="320">
          <p15:clr>
            <a:srgbClr val="A4A3A4"/>
          </p15:clr>
        </p15:guide>
        <p15:guide id="4" orient="horz" pos="3870">
          <p15:clr>
            <a:srgbClr val="A4A3A4"/>
          </p15:clr>
        </p15:guide>
        <p15:guide id="5" orient="horz" pos="483">
          <p15:clr>
            <a:srgbClr val="A4A3A4"/>
          </p15:clr>
        </p15:guide>
        <p15:guide id="6" orient="horz" pos="3566">
          <p15:clr>
            <a:srgbClr val="A4A3A4"/>
          </p15:clr>
        </p15:guide>
        <p15:guide id="7" orient="horz" pos="2133">
          <p15:clr>
            <a:srgbClr val="A4A3A4"/>
          </p15:clr>
        </p15:guide>
        <p15:guide id="8" orient="horz" pos="2515">
          <p15:clr>
            <a:srgbClr val="A4A3A4"/>
          </p15:clr>
        </p15:guide>
        <p15:guide id="9" pos="3838">
          <p15:clr>
            <a:srgbClr val="A4A3A4"/>
          </p15:clr>
        </p15:guide>
        <p15:guide id="10" pos="392">
          <p15:clr>
            <a:srgbClr val="A4A3A4"/>
          </p15:clr>
        </p15:guide>
        <p15:guide id="11" pos="7294">
          <p15:clr>
            <a:srgbClr val="A4A3A4"/>
          </p15:clr>
        </p15:guide>
        <p15:guide id="12" pos="3708">
          <p15:clr>
            <a:srgbClr val="A4A3A4"/>
          </p15:clr>
        </p15:guide>
        <p15:guide id="13" pos="3973">
          <p15:clr>
            <a:srgbClr val="A4A3A4"/>
          </p15:clr>
        </p15:guide>
        <p15:guide id="14" pos="505">
          <p15:clr>
            <a:srgbClr val="A4A3A4"/>
          </p15:clr>
        </p15:guide>
        <p15:guide id="15" pos="6718">
          <p15:clr>
            <a:srgbClr val="A4A3A4"/>
          </p15:clr>
        </p15:guide>
        <p15:guide id="16" pos="490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59" autoAdjust="0"/>
    <p:restoredTop sz="89982" autoAdjust="0"/>
  </p:normalViewPr>
  <p:slideViewPr>
    <p:cSldViewPr snapToGrid="0" snapToObjects="1" showGuides="1">
      <p:cViewPr varScale="1">
        <p:scale>
          <a:sx n="88" d="100"/>
          <a:sy n="88" d="100"/>
        </p:scale>
        <p:origin x="-924" y="-108"/>
      </p:cViewPr>
      <p:guideLst>
        <p:guide orient="horz" pos="1204"/>
        <p:guide orient="horz" pos="959"/>
        <p:guide orient="horz" pos="320"/>
        <p:guide orient="horz" pos="3870"/>
        <p:guide orient="horz" pos="483"/>
        <p:guide orient="horz" pos="3566"/>
        <p:guide orient="horz" pos="2133"/>
        <p:guide orient="horz" pos="2515"/>
        <p:guide pos="3838"/>
        <p:guide pos="392"/>
        <p:guide pos="7294"/>
        <p:guide pos="3708"/>
        <p:guide pos="3973"/>
        <p:guide pos="505"/>
        <p:guide pos="6718"/>
        <p:guide pos="4907"/>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4AE11A-D457-4697-95C9-CDE969D5172D}"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9F9A851A-BD27-4735-A359-88295DC70F04}">
      <dgm:prSet custT="1"/>
      <dgm:spPr>
        <a:scene3d>
          <a:camera prst="orthographicFront"/>
          <a:lightRig rig="threePt" dir="t"/>
        </a:scene3d>
        <a:sp3d>
          <a:bevelT/>
        </a:sp3d>
      </dgm:spPr>
      <dgm:t>
        <a:bodyPr/>
        <a:lstStyle/>
        <a:p>
          <a:pPr rtl="0"/>
          <a:r>
            <a:rPr lang="en-US" sz="4400" b="1" dirty="0">
              <a:solidFill>
                <a:schemeClr val="bg1"/>
              </a:solidFill>
            </a:rPr>
            <a:t>Key Components of the AgSAP</a:t>
          </a:r>
        </a:p>
      </dgm:t>
    </dgm:pt>
    <dgm:pt modelId="{B58D8D88-8628-4D7A-B650-D881CEFB773E}" type="parTrans" cxnId="{0D8969B3-C8AC-4610-A369-7A39C48B57D1}">
      <dgm:prSet/>
      <dgm:spPr/>
      <dgm:t>
        <a:bodyPr/>
        <a:lstStyle/>
        <a:p>
          <a:endParaRPr lang="en-US"/>
        </a:p>
      </dgm:t>
    </dgm:pt>
    <dgm:pt modelId="{C8BCBC55-A371-40A4-B5C7-EF925DBAE7C2}" type="sibTrans" cxnId="{0D8969B3-C8AC-4610-A369-7A39C48B57D1}">
      <dgm:prSet/>
      <dgm:spPr/>
      <dgm:t>
        <a:bodyPr/>
        <a:lstStyle/>
        <a:p>
          <a:endParaRPr lang="en-US"/>
        </a:p>
      </dgm:t>
    </dgm:pt>
    <dgm:pt modelId="{4E92D52E-C823-41E2-AFAC-274631EAA6C8}">
      <dgm:prSet custT="1"/>
      <dgm:spPr>
        <a:scene3d>
          <a:camera prst="orthographicFront"/>
          <a:lightRig rig="threePt" dir="t"/>
        </a:scene3d>
        <a:sp3d>
          <a:bevelT/>
        </a:sp3d>
      </dgm:spPr>
      <dgm:t>
        <a:bodyPr/>
        <a:lstStyle/>
        <a:p>
          <a:pPr rtl="0"/>
          <a:r>
            <a:rPr lang="en-US" sz="2000" b="1" dirty="0">
              <a:solidFill>
                <a:schemeClr val="bg1"/>
              </a:solidFill>
            </a:rPr>
            <a:t>Program-Level Safety Topics and Patient Populations of Interest</a:t>
          </a:r>
        </a:p>
      </dgm:t>
    </dgm:pt>
    <dgm:pt modelId="{9F9F4E69-24D5-4982-A7E5-E8D7C8A7B4BE}" type="parTrans" cxnId="{F54F669D-7D13-4F89-B7A7-CEAAAFD42640}">
      <dgm:prSet/>
      <dgm:spPr/>
      <dgm:t>
        <a:bodyPr/>
        <a:lstStyle/>
        <a:p>
          <a:endParaRPr lang="en-US"/>
        </a:p>
      </dgm:t>
    </dgm:pt>
    <dgm:pt modelId="{E2B965C9-3E39-4704-97B0-C52263E793E3}" type="sibTrans" cxnId="{F54F669D-7D13-4F89-B7A7-CEAAAFD42640}">
      <dgm:prSet/>
      <dgm:spPr/>
      <dgm:t>
        <a:bodyPr/>
        <a:lstStyle/>
        <a:p>
          <a:endParaRPr lang="en-US"/>
        </a:p>
      </dgm:t>
    </dgm:pt>
    <dgm:pt modelId="{7398B267-0414-4DE0-AB98-A045FBDC7FEA}">
      <dgm:prSet custT="1"/>
      <dgm:spPr>
        <a:solidFill>
          <a:schemeClr val="accent4">
            <a:lumMod val="75000"/>
          </a:schemeClr>
        </a:solidFill>
        <a:scene3d>
          <a:camera prst="orthographicFront"/>
          <a:lightRig rig="threePt" dir="t"/>
        </a:scene3d>
        <a:sp3d>
          <a:bevelT/>
        </a:sp3d>
      </dgm:spPr>
      <dgm:t>
        <a:bodyPr/>
        <a:lstStyle/>
        <a:p>
          <a:pPr rtl="0"/>
          <a:r>
            <a:rPr lang="en-US" sz="2000" b="1" dirty="0">
              <a:solidFill>
                <a:schemeClr val="bg1"/>
              </a:solidFill>
            </a:rPr>
            <a:t>Strategic Considerations</a:t>
          </a:r>
          <a:br>
            <a:rPr lang="en-US" sz="2000" b="1" dirty="0">
              <a:solidFill>
                <a:schemeClr val="bg1"/>
              </a:solidFill>
            </a:rPr>
          </a:br>
          <a:r>
            <a:rPr lang="en-US" sz="2000" b="1" dirty="0">
              <a:solidFill>
                <a:schemeClr val="bg1"/>
              </a:solidFill>
            </a:rPr>
            <a:t>for Blinded-OASE</a:t>
          </a:r>
        </a:p>
      </dgm:t>
    </dgm:pt>
    <dgm:pt modelId="{39E113B4-C9CF-4A20-97CE-E1E872F20D33}" type="parTrans" cxnId="{A6A7A6F4-0A0A-4711-A0F9-F3B8D62509D7}">
      <dgm:prSet/>
      <dgm:spPr/>
      <dgm:t>
        <a:bodyPr/>
        <a:lstStyle/>
        <a:p>
          <a:endParaRPr lang="en-US"/>
        </a:p>
      </dgm:t>
    </dgm:pt>
    <dgm:pt modelId="{2A7C0657-39D7-41AD-A8F9-17E77547E8CB}" type="sibTrans" cxnId="{A6A7A6F4-0A0A-4711-A0F9-F3B8D62509D7}">
      <dgm:prSet/>
      <dgm:spPr/>
      <dgm:t>
        <a:bodyPr/>
        <a:lstStyle/>
        <a:p>
          <a:endParaRPr lang="en-US"/>
        </a:p>
      </dgm:t>
    </dgm:pt>
    <dgm:pt modelId="{7A218F9C-527E-4A52-9E58-3B34E7583D51}">
      <dgm:prSet custT="1"/>
      <dgm:spPr>
        <a:solidFill>
          <a:schemeClr val="accent5"/>
        </a:solidFill>
        <a:scene3d>
          <a:camera prst="orthographicFront"/>
          <a:lightRig rig="threePt" dir="t"/>
        </a:scene3d>
        <a:sp3d>
          <a:bevelT/>
        </a:sp3d>
      </dgm:spPr>
      <dgm:t>
        <a:bodyPr/>
        <a:lstStyle/>
        <a:p>
          <a:pPr rtl="0"/>
          <a:r>
            <a:rPr lang="en-US" sz="2000" b="1" dirty="0">
              <a:solidFill>
                <a:schemeClr val="bg1"/>
              </a:solidFill>
            </a:rPr>
            <a:t>Strategic Considerations</a:t>
          </a:r>
          <a:br>
            <a:rPr lang="en-US" sz="2000" b="1" dirty="0">
              <a:solidFill>
                <a:schemeClr val="bg1"/>
              </a:solidFill>
            </a:rPr>
          </a:br>
          <a:r>
            <a:rPr lang="en-US" sz="2000" b="1" dirty="0">
              <a:solidFill>
                <a:schemeClr val="bg1"/>
              </a:solidFill>
            </a:rPr>
            <a:t>for Unblinded-OASE</a:t>
          </a:r>
        </a:p>
      </dgm:t>
    </dgm:pt>
    <dgm:pt modelId="{2D1067E3-F72E-4B1C-93E5-25B976A11657}" type="parTrans" cxnId="{3931DACC-4242-4642-8F44-41CCDB9C5572}">
      <dgm:prSet/>
      <dgm:spPr/>
      <dgm:t>
        <a:bodyPr/>
        <a:lstStyle/>
        <a:p>
          <a:endParaRPr lang="en-US"/>
        </a:p>
      </dgm:t>
    </dgm:pt>
    <dgm:pt modelId="{D765B6BC-B56C-4A9F-8553-A7C15B49271E}" type="sibTrans" cxnId="{3931DACC-4242-4642-8F44-41CCDB9C5572}">
      <dgm:prSet/>
      <dgm:spPr/>
      <dgm:t>
        <a:bodyPr/>
        <a:lstStyle/>
        <a:p>
          <a:endParaRPr lang="en-US"/>
        </a:p>
      </dgm:t>
    </dgm:pt>
    <dgm:pt modelId="{DF428DF4-02F7-47ED-903E-70AEFBB6267E}">
      <dgm:prSet custT="1"/>
      <dgm:spPr>
        <a:solidFill>
          <a:schemeClr val="tx1">
            <a:lumMod val="60000"/>
            <a:lumOff val="40000"/>
          </a:schemeClr>
        </a:solidFill>
        <a:scene3d>
          <a:camera prst="orthographicFront"/>
          <a:lightRig rig="threePt" dir="t"/>
        </a:scene3d>
        <a:sp3d>
          <a:bevelT/>
        </a:sp3d>
      </dgm:spPr>
      <dgm:t>
        <a:bodyPr/>
        <a:lstStyle/>
        <a:p>
          <a:pPr rtl="0"/>
          <a:r>
            <a:rPr lang="en-US" sz="2000" b="1" dirty="0">
              <a:solidFill>
                <a:schemeClr val="bg1"/>
              </a:solidFill>
            </a:rPr>
            <a:t>Preparation for Integrated Safety-Related Filing / Reporting Documents</a:t>
          </a:r>
        </a:p>
      </dgm:t>
    </dgm:pt>
    <dgm:pt modelId="{84EBC2D4-FC85-4306-8E3D-DFEB0E459AD9}" type="parTrans" cxnId="{333FB219-30ED-4251-A5A3-57CF6CCF30C9}">
      <dgm:prSet/>
      <dgm:spPr/>
      <dgm:t>
        <a:bodyPr/>
        <a:lstStyle/>
        <a:p>
          <a:endParaRPr lang="en-US"/>
        </a:p>
      </dgm:t>
    </dgm:pt>
    <dgm:pt modelId="{E8E2D1A2-B147-40BD-B6A9-7E76557DED3A}" type="sibTrans" cxnId="{333FB219-30ED-4251-A5A3-57CF6CCF30C9}">
      <dgm:prSet/>
      <dgm:spPr/>
      <dgm:t>
        <a:bodyPr/>
        <a:lstStyle/>
        <a:p>
          <a:endParaRPr lang="en-US"/>
        </a:p>
      </dgm:t>
    </dgm:pt>
    <dgm:pt modelId="{B7748D71-B93F-4C9F-8056-3949ECC32C9E}" type="pres">
      <dgm:prSet presAssocID="{9C4AE11A-D457-4697-95C9-CDE969D5172D}" presName="Name0" presStyleCnt="0">
        <dgm:presLayoutVars>
          <dgm:chPref val="1"/>
          <dgm:dir/>
          <dgm:animOne val="branch"/>
          <dgm:animLvl val="lvl"/>
          <dgm:resizeHandles/>
        </dgm:presLayoutVars>
      </dgm:prSet>
      <dgm:spPr/>
      <dgm:t>
        <a:bodyPr/>
        <a:lstStyle/>
        <a:p>
          <a:endParaRPr lang="en-US"/>
        </a:p>
      </dgm:t>
    </dgm:pt>
    <dgm:pt modelId="{C57DCAF9-4D7E-4CC2-A551-93ACD120A60C}" type="pres">
      <dgm:prSet presAssocID="{9F9A851A-BD27-4735-A359-88295DC70F04}" presName="vertOne" presStyleCnt="0"/>
      <dgm:spPr/>
    </dgm:pt>
    <dgm:pt modelId="{5CBA4ADC-6160-4634-BBE5-AEA1CC06B486}" type="pres">
      <dgm:prSet presAssocID="{9F9A851A-BD27-4735-A359-88295DC70F04}" presName="txOne" presStyleLbl="node0" presStyleIdx="0" presStyleCnt="1" custScaleY="28149">
        <dgm:presLayoutVars>
          <dgm:chPref val="3"/>
        </dgm:presLayoutVars>
      </dgm:prSet>
      <dgm:spPr/>
      <dgm:t>
        <a:bodyPr/>
        <a:lstStyle/>
        <a:p>
          <a:endParaRPr lang="en-US"/>
        </a:p>
      </dgm:t>
    </dgm:pt>
    <dgm:pt modelId="{88D27E73-98B9-483A-8C65-E425B4C3D6E3}" type="pres">
      <dgm:prSet presAssocID="{9F9A851A-BD27-4735-A359-88295DC70F04}" presName="parTransOne" presStyleCnt="0"/>
      <dgm:spPr/>
    </dgm:pt>
    <dgm:pt modelId="{AF217AA2-CF59-46C1-B912-F07039E72784}" type="pres">
      <dgm:prSet presAssocID="{9F9A851A-BD27-4735-A359-88295DC70F04}" presName="horzOne" presStyleCnt="0"/>
      <dgm:spPr/>
    </dgm:pt>
    <dgm:pt modelId="{5343907D-46BA-49C8-8C82-66A8BC932434}" type="pres">
      <dgm:prSet presAssocID="{4E92D52E-C823-41E2-AFAC-274631EAA6C8}" presName="vertTwo" presStyleCnt="0"/>
      <dgm:spPr/>
    </dgm:pt>
    <dgm:pt modelId="{F2285B2C-813E-438F-AAB9-AAD994658D90}" type="pres">
      <dgm:prSet presAssocID="{4E92D52E-C823-41E2-AFAC-274631EAA6C8}" presName="txTwo" presStyleLbl="node2" presStyleIdx="0" presStyleCnt="4" custScaleX="111215" custScaleY="69327" custLinFactNeighborY="-9333">
        <dgm:presLayoutVars>
          <dgm:chPref val="3"/>
        </dgm:presLayoutVars>
      </dgm:prSet>
      <dgm:spPr/>
      <dgm:t>
        <a:bodyPr/>
        <a:lstStyle/>
        <a:p>
          <a:endParaRPr lang="en-US"/>
        </a:p>
      </dgm:t>
    </dgm:pt>
    <dgm:pt modelId="{A8F0C4D2-2F9A-4682-A386-0D47D40D4788}" type="pres">
      <dgm:prSet presAssocID="{4E92D52E-C823-41E2-AFAC-274631EAA6C8}" presName="horzTwo" presStyleCnt="0"/>
      <dgm:spPr/>
    </dgm:pt>
    <dgm:pt modelId="{BC7FA502-9D80-42CF-9DB6-ED5829ECAC80}" type="pres">
      <dgm:prSet presAssocID="{E2B965C9-3E39-4704-97B0-C52263E793E3}" presName="sibSpaceTwo" presStyleCnt="0"/>
      <dgm:spPr/>
    </dgm:pt>
    <dgm:pt modelId="{5C3C8C40-1791-4101-86F1-E50C9E80D62B}" type="pres">
      <dgm:prSet presAssocID="{7398B267-0414-4DE0-AB98-A045FBDC7FEA}" presName="vertTwo" presStyleCnt="0"/>
      <dgm:spPr/>
    </dgm:pt>
    <dgm:pt modelId="{AB0B7863-54BA-4B3B-9329-9B3A631718D7}" type="pres">
      <dgm:prSet presAssocID="{7398B267-0414-4DE0-AB98-A045FBDC7FEA}" presName="txTwo" presStyleLbl="node2" presStyleIdx="1" presStyleCnt="4" custScaleX="111215" custScaleY="69327" custLinFactNeighborY="-9333">
        <dgm:presLayoutVars>
          <dgm:chPref val="3"/>
        </dgm:presLayoutVars>
      </dgm:prSet>
      <dgm:spPr/>
      <dgm:t>
        <a:bodyPr/>
        <a:lstStyle/>
        <a:p>
          <a:endParaRPr lang="en-US"/>
        </a:p>
      </dgm:t>
    </dgm:pt>
    <dgm:pt modelId="{1180108A-BF16-41B6-9CD1-973A6854D388}" type="pres">
      <dgm:prSet presAssocID="{7398B267-0414-4DE0-AB98-A045FBDC7FEA}" presName="horzTwo" presStyleCnt="0"/>
      <dgm:spPr/>
    </dgm:pt>
    <dgm:pt modelId="{482C1302-393F-4468-8D57-4213D62CC33E}" type="pres">
      <dgm:prSet presAssocID="{2A7C0657-39D7-41AD-A8F9-17E77547E8CB}" presName="sibSpaceTwo" presStyleCnt="0"/>
      <dgm:spPr/>
    </dgm:pt>
    <dgm:pt modelId="{2523718F-E61D-4965-A6F6-02910824F65B}" type="pres">
      <dgm:prSet presAssocID="{7A218F9C-527E-4A52-9E58-3B34E7583D51}" presName="vertTwo" presStyleCnt="0"/>
      <dgm:spPr/>
    </dgm:pt>
    <dgm:pt modelId="{4FB47745-BEA7-4AEC-A687-17F83582131A}" type="pres">
      <dgm:prSet presAssocID="{7A218F9C-527E-4A52-9E58-3B34E7583D51}" presName="txTwo" presStyleLbl="node2" presStyleIdx="2" presStyleCnt="4" custScaleX="111215" custScaleY="69327" custLinFactNeighborY="-9333">
        <dgm:presLayoutVars>
          <dgm:chPref val="3"/>
        </dgm:presLayoutVars>
      </dgm:prSet>
      <dgm:spPr/>
      <dgm:t>
        <a:bodyPr/>
        <a:lstStyle/>
        <a:p>
          <a:endParaRPr lang="en-US"/>
        </a:p>
      </dgm:t>
    </dgm:pt>
    <dgm:pt modelId="{9F16AC72-F9DD-4140-BFA0-B398F77F851F}" type="pres">
      <dgm:prSet presAssocID="{7A218F9C-527E-4A52-9E58-3B34E7583D51}" presName="horzTwo" presStyleCnt="0"/>
      <dgm:spPr/>
    </dgm:pt>
    <dgm:pt modelId="{14065B1A-BF82-4036-9C3D-625F93160F83}" type="pres">
      <dgm:prSet presAssocID="{D765B6BC-B56C-4A9F-8553-A7C15B49271E}" presName="sibSpaceTwo" presStyleCnt="0"/>
      <dgm:spPr/>
    </dgm:pt>
    <dgm:pt modelId="{AFF1F366-F18B-44D7-84B7-19369CE4CEF8}" type="pres">
      <dgm:prSet presAssocID="{DF428DF4-02F7-47ED-903E-70AEFBB6267E}" presName="vertTwo" presStyleCnt="0"/>
      <dgm:spPr/>
    </dgm:pt>
    <dgm:pt modelId="{A18F528D-B6F9-4655-8046-54BE06FE13E6}" type="pres">
      <dgm:prSet presAssocID="{DF428DF4-02F7-47ED-903E-70AEFBB6267E}" presName="txTwo" presStyleLbl="node2" presStyleIdx="3" presStyleCnt="4" custScaleX="111215" custScaleY="69327" custLinFactNeighborY="-9333">
        <dgm:presLayoutVars>
          <dgm:chPref val="3"/>
        </dgm:presLayoutVars>
      </dgm:prSet>
      <dgm:spPr/>
      <dgm:t>
        <a:bodyPr/>
        <a:lstStyle/>
        <a:p>
          <a:endParaRPr lang="en-US"/>
        </a:p>
      </dgm:t>
    </dgm:pt>
    <dgm:pt modelId="{ED764F87-0BA4-49F0-90FD-93D897DCD75B}" type="pres">
      <dgm:prSet presAssocID="{DF428DF4-02F7-47ED-903E-70AEFBB6267E}" presName="horzTwo" presStyleCnt="0"/>
      <dgm:spPr/>
    </dgm:pt>
  </dgm:ptLst>
  <dgm:cxnLst>
    <dgm:cxn modelId="{55FC0E09-9E2B-FC47-9639-C9270B2AFF41}" type="presOf" srcId="{7398B267-0414-4DE0-AB98-A045FBDC7FEA}" destId="{AB0B7863-54BA-4B3B-9329-9B3A631718D7}" srcOrd="0" destOrd="0" presId="urn:microsoft.com/office/officeart/2005/8/layout/hierarchy4"/>
    <dgm:cxn modelId="{899BD15C-36A8-1244-83F4-8346C1A93E51}" type="presOf" srcId="{DF428DF4-02F7-47ED-903E-70AEFBB6267E}" destId="{A18F528D-B6F9-4655-8046-54BE06FE13E6}" srcOrd="0" destOrd="0" presId="urn:microsoft.com/office/officeart/2005/8/layout/hierarchy4"/>
    <dgm:cxn modelId="{1ECD5BDB-3F9B-F946-A11E-702B707572F7}" type="presOf" srcId="{9F9A851A-BD27-4735-A359-88295DC70F04}" destId="{5CBA4ADC-6160-4634-BBE5-AEA1CC06B486}" srcOrd="0" destOrd="0" presId="urn:microsoft.com/office/officeart/2005/8/layout/hierarchy4"/>
    <dgm:cxn modelId="{3931DACC-4242-4642-8F44-41CCDB9C5572}" srcId="{9F9A851A-BD27-4735-A359-88295DC70F04}" destId="{7A218F9C-527E-4A52-9E58-3B34E7583D51}" srcOrd="2" destOrd="0" parTransId="{2D1067E3-F72E-4B1C-93E5-25B976A11657}" sibTransId="{D765B6BC-B56C-4A9F-8553-A7C15B49271E}"/>
    <dgm:cxn modelId="{0D8969B3-C8AC-4610-A369-7A39C48B57D1}" srcId="{9C4AE11A-D457-4697-95C9-CDE969D5172D}" destId="{9F9A851A-BD27-4735-A359-88295DC70F04}" srcOrd="0" destOrd="0" parTransId="{B58D8D88-8628-4D7A-B650-D881CEFB773E}" sibTransId="{C8BCBC55-A371-40A4-B5C7-EF925DBAE7C2}"/>
    <dgm:cxn modelId="{A6A7A6F4-0A0A-4711-A0F9-F3B8D62509D7}" srcId="{9F9A851A-BD27-4735-A359-88295DC70F04}" destId="{7398B267-0414-4DE0-AB98-A045FBDC7FEA}" srcOrd="1" destOrd="0" parTransId="{39E113B4-C9CF-4A20-97CE-E1E872F20D33}" sibTransId="{2A7C0657-39D7-41AD-A8F9-17E77547E8CB}"/>
    <dgm:cxn modelId="{333FB219-30ED-4251-A5A3-57CF6CCF30C9}" srcId="{9F9A851A-BD27-4735-A359-88295DC70F04}" destId="{DF428DF4-02F7-47ED-903E-70AEFBB6267E}" srcOrd="3" destOrd="0" parTransId="{84EBC2D4-FC85-4306-8E3D-DFEB0E459AD9}" sibTransId="{E8E2D1A2-B147-40BD-B6A9-7E76557DED3A}"/>
    <dgm:cxn modelId="{F54F669D-7D13-4F89-B7A7-CEAAAFD42640}" srcId="{9F9A851A-BD27-4735-A359-88295DC70F04}" destId="{4E92D52E-C823-41E2-AFAC-274631EAA6C8}" srcOrd="0" destOrd="0" parTransId="{9F9F4E69-24D5-4982-A7E5-E8D7C8A7B4BE}" sibTransId="{E2B965C9-3E39-4704-97B0-C52263E793E3}"/>
    <dgm:cxn modelId="{1F43DB6F-6D54-E446-98E8-7DB9AC848306}" type="presOf" srcId="{4E92D52E-C823-41E2-AFAC-274631EAA6C8}" destId="{F2285B2C-813E-438F-AAB9-AAD994658D90}" srcOrd="0" destOrd="0" presId="urn:microsoft.com/office/officeart/2005/8/layout/hierarchy4"/>
    <dgm:cxn modelId="{70D4EBAC-1951-8745-A481-CDCA3844150B}" type="presOf" srcId="{7A218F9C-527E-4A52-9E58-3B34E7583D51}" destId="{4FB47745-BEA7-4AEC-A687-17F83582131A}" srcOrd="0" destOrd="0" presId="urn:microsoft.com/office/officeart/2005/8/layout/hierarchy4"/>
    <dgm:cxn modelId="{84C016F5-8F4E-1443-AD41-9E67D808FFFA}" type="presOf" srcId="{9C4AE11A-D457-4697-95C9-CDE969D5172D}" destId="{B7748D71-B93F-4C9F-8056-3949ECC32C9E}" srcOrd="0" destOrd="0" presId="urn:microsoft.com/office/officeart/2005/8/layout/hierarchy4"/>
    <dgm:cxn modelId="{1EE12D38-F587-944A-8FE8-06FF2D7D8F7B}" type="presParOf" srcId="{B7748D71-B93F-4C9F-8056-3949ECC32C9E}" destId="{C57DCAF9-4D7E-4CC2-A551-93ACD120A60C}" srcOrd="0" destOrd="0" presId="urn:microsoft.com/office/officeart/2005/8/layout/hierarchy4"/>
    <dgm:cxn modelId="{1D16323B-111E-6E45-8AEC-4F855B1D43FE}" type="presParOf" srcId="{C57DCAF9-4D7E-4CC2-A551-93ACD120A60C}" destId="{5CBA4ADC-6160-4634-BBE5-AEA1CC06B486}" srcOrd="0" destOrd="0" presId="urn:microsoft.com/office/officeart/2005/8/layout/hierarchy4"/>
    <dgm:cxn modelId="{A0F41B24-CE10-3D46-B9C3-88A144E207B6}" type="presParOf" srcId="{C57DCAF9-4D7E-4CC2-A551-93ACD120A60C}" destId="{88D27E73-98B9-483A-8C65-E425B4C3D6E3}" srcOrd="1" destOrd="0" presId="urn:microsoft.com/office/officeart/2005/8/layout/hierarchy4"/>
    <dgm:cxn modelId="{DEC6B789-5097-F34A-B820-C15D707307C9}" type="presParOf" srcId="{C57DCAF9-4D7E-4CC2-A551-93ACD120A60C}" destId="{AF217AA2-CF59-46C1-B912-F07039E72784}" srcOrd="2" destOrd="0" presId="urn:microsoft.com/office/officeart/2005/8/layout/hierarchy4"/>
    <dgm:cxn modelId="{FCA7D3AC-0A00-8543-A335-1061E0C4479B}" type="presParOf" srcId="{AF217AA2-CF59-46C1-B912-F07039E72784}" destId="{5343907D-46BA-49C8-8C82-66A8BC932434}" srcOrd="0" destOrd="0" presId="urn:microsoft.com/office/officeart/2005/8/layout/hierarchy4"/>
    <dgm:cxn modelId="{6E86AF0A-A467-E845-8991-03EBD95F25BB}" type="presParOf" srcId="{5343907D-46BA-49C8-8C82-66A8BC932434}" destId="{F2285B2C-813E-438F-AAB9-AAD994658D90}" srcOrd="0" destOrd="0" presId="urn:microsoft.com/office/officeart/2005/8/layout/hierarchy4"/>
    <dgm:cxn modelId="{98431859-1E20-334D-B930-6F125386CE08}" type="presParOf" srcId="{5343907D-46BA-49C8-8C82-66A8BC932434}" destId="{A8F0C4D2-2F9A-4682-A386-0D47D40D4788}" srcOrd="1" destOrd="0" presId="urn:microsoft.com/office/officeart/2005/8/layout/hierarchy4"/>
    <dgm:cxn modelId="{F4EDB0B8-C1D3-C947-8151-390986C9EDF9}" type="presParOf" srcId="{AF217AA2-CF59-46C1-B912-F07039E72784}" destId="{BC7FA502-9D80-42CF-9DB6-ED5829ECAC80}" srcOrd="1" destOrd="0" presId="urn:microsoft.com/office/officeart/2005/8/layout/hierarchy4"/>
    <dgm:cxn modelId="{EFDAC5F3-14D1-E04D-A2D9-1682DAA70D56}" type="presParOf" srcId="{AF217AA2-CF59-46C1-B912-F07039E72784}" destId="{5C3C8C40-1791-4101-86F1-E50C9E80D62B}" srcOrd="2" destOrd="0" presId="urn:microsoft.com/office/officeart/2005/8/layout/hierarchy4"/>
    <dgm:cxn modelId="{7A964BD5-9125-9345-A79B-D049E79985DF}" type="presParOf" srcId="{5C3C8C40-1791-4101-86F1-E50C9E80D62B}" destId="{AB0B7863-54BA-4B3B-9329-9B3A631718D7}" srcOrd="0" destOrd="0" presId="urn:microsoft.com/office/officeart/2005/8/layout/hierarchy4"/>
    <dgm:cxn modelId="{B90F54B8-460B-4544-A9BE-4EE877E24C59}" type="presParOf" srcId="{5C3C8C40-1791-4101-86F1-E50C9E80D62B}" destId="{1180108A-BF16-41B6-9CD1-973A6854D388}" srcOrd="1" destOrd="0" presId="urn:microsoft.com/office/officeart/2005/8/layout/hierarchy4"/>
    <dgm:cxn modelId="{70138A24-7052-A849-AEF7-8B31095D310E}" type="presParOf" srcId="{AF217AA2-CF59-46C1-B912-F07039E72784}" destId="{482C1302-393F-4468-8D57-4213D62CC33E}" srcOrd="3" destOrd="0" presId="urn:microsoft.com/office/officeart/2005/8/layout/hierarchy4"/>
    <dgm:cxn modelId="{5B566B08-D83D-2543-B069-856B49748DE0}" type="presParOf" srcId="{AF217AA2-CF59-46C1-B912-F07039E72784}" destId="{2523718F-E61D-4965-A6F6-02910824F65B}" srcOrd="4" destOrd="0" presId="urn:microsoft.com/office/officeart/2005/8/layout/hierarchy4"/>
    <dgm:cxn modelId="{7C41304D-9122-EE43-85AD-23EEACC48B20}" type="presParOf" srcId="{2523718F-E61D-4965-A6F6-02910824F65B}" destId="{4FB47745-BEA7-4AEC-A687-17F83582131A}" srcOrd="0" destOrd="0" presId="urn:microsoft.com/office/officeart/2005/8/layout/hierarchy4"/>
    <dgm:cxn modelId="{34AA7BAE-3FD8-2645-8C44-542063F075FF}" type="presParOf" srcId="{2523718F-E61D-4965-A6F6-02910824F65B}" destId="{9F16AC72-F9DD-4140-BFA0-B398F77F851F}" srcOrd="1" destOrd="0" presId="urn:microsoft.com/office/officeart/2005/8/layout/hierarchy4"/>
    <dgm:cxn modelId="{3032CD98-0772-3741-B6BB-EC0E00B3D6BD}" type="presParOf" srcId="{AF217AA2-CF59-46C1-B912-F07039E72784}" destId="{14065B1A-BF82-4036-9C3D-625F93160F83}" srcOrd="5" destOrd="0" presId="urn:microsoft.com/office/officeart/2005/8/layout/hierarchy4"/>
    <dgm:cxn modelId="{DBF9A3B1-49E6-AF40-8D82-C077F4B7AA80}" type="presParOf" srcId="{AF217AA2-CF59-46C1-B912-F07039E72784}" destId="{AFF1F366-F18B-44D7-84B7-19369CE4CEF8}" srcOrd="6" destOrd="0" presId="urn:microsoft.com/office/officeart/2005/8/layout/hierarchy4"/>
    <dgm:cxn modelId="{85C50F9B-B9AE-0143-88B2-C992E73F8174}" type="presParOf" srcId="{AFF1F366-F18B-44D7-84B7-19369CE4CEF8}" destId="{A18F528D-B6F9-4655-8046-54BE06FE13E6}" srcOrd="0" destOrd="0" presId="urn:microsoft.com/office/officeart/2005/8/layout/hierarchy4"/>
    <dgm:cxn modelId="{C8C9F04E-1B3E-0D4E-84C7-9FDF6928A465}" type="presParOf" srcId="{AFF1F366-F18B-44D7-84B7-19369CE4CEF8}" destId="{ED764F87-0BA4-49F0-90FD-93D897DCD75B}"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465C42-923C-49B8-88EC-6A44A05C6A67}"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F7437DC7-266F-4505-A942-6217ED38688B}">
      <dgm:prSet custT="1"/>
      <dgm:spPr>
        <a:scene3d>
          <a:camera prst="orthographicFront"/>
          <a:lightRig rig="threePt" dir="t"/>
        </a:scene3d>
        <a:sp3d>
          <a:bevelT/>
        </a:sp3d>
      </dgm:spPr>
      <dgm:t>
        <a:bodyPr/>
        <a:lstStyle/>
        <a:p>
          <a:pPr rtl="0"/>
          <a:r>
            <a:rPr lang="en-US" sz="2800" baseline="0" dirty="0"/>
            <a:t>Strategic Planning: </a:t>
          </a:r>
          <a:br>
            <a:rPr lang="en-US" sz="2800" baseline="0" dirty="0"/>
          </a:br>
          <a:r>
            <a:rPr lang="en-US" sz="2800" baseline="0" dirty="0" err="1"/>
            <a:t>AgSAP</a:t>
          </a:r>
          <a:endParaRPr lang="en-US" sz="2800" baseline="0" dirty="0"/>
        </a:p>
      </dgm:t>
    </dgm:pt>
    <dgm:pt modelId="{2D8C3C53-567C-4E7F-B287-0CC517E356D9}" type="parTrans" cxnId="{A0D3363D-555F-43A0-97BD-D7A4C3CA6F08}">
      <dgm:prSet/>
      <dgm:spPr/>
      <dgm:t>
        <a:bodyPr/>
        <a:lstStyle/>
        <a:p>
          <a:endParaRPr lang="en-US"/>
        </a:p>
      </dgm:t>
    </dgm:pt>
    <dgm:pt modelId="{6184ECEE-9F9F-42BA-892E-70EB70961907}" type="sibTrans" cxnId="{A0D3363D-555F-43A0-97BD-D7A4C3CA6F08}">
      <dgm:prSet/>
      <dgm:spPr/>
      <dgm:t>
        <a:bodyPr/>
        <a:lstStyle/>
        <a:p>
          <a:endParaRPr lang="en-US"/>
        </a:p>
      </dgm:t>
    </dgm:pt>
    <dgm:pt modelId="{27A6E7AF-3CF6-489D-A804-47A3250656D0}">
      <dgm:prSet custT="1"/>
      <dgm:spPr>
        <a:scene3d>
          <a:camera prst="orthographicFront"/>
          <a:lightRig rig="threePt" dir="t"/>
        </a:scene3d>
        <a:sp3d>
          <a:bevelT/>
        </a:sp3d>
      </dgm:spPr>
      <dgm:t>
        <a:bodyPr/>
        <a:lstStyle/>
        <a:p>
          <a:pPr rtl="0"/>
          <a:r>
            <a:rPr lang="en-US" sz="2800" baseline="0" dirty="0"/>
            <a:t>Technical Implementation:  </a:t>
          </a:r>
          <a:br>
            <a:rPr lang="en-US" sz="2800" baseline="0" dirty="0"/>
          </a:br>
          <a:r>
            <a:rPr lang="en-US" sz="2800" baseline="0" dirty="0"/>
            <a:t>Blinded-OASE </a:t>
          </a:r>
        </a:p>
      </dgm:t>
    </dgm:pt>
    <dgm:pt modelId="{9C12D426-FB64-49D0-AB99-880407C64FDF}" type="parTrans" cxnId="{2A2BB3B4-1DBE-4E2C-B6B5-31D0A5480334}">
      <dgm:prSet/>
      <dgm:spPr/>
      <dgm:t>
        <a:bodyPr/>
        <a:lstStyle/>
        <a:p>
          <a:endParaRPr lang="en-US"/>
        </a:p>
      </dgm:t>
    </dgm:pt>
    <dgm:pt modelId="{7F68EC14-746E-421C-A224-A75C81F1E396}" type="sibTrans" cxnId="{2A2BB3B4-1DBE-4E2C-B6B5-31D0A5480334}">
      <dgm:prSet/>
      <dgm:spPr/>
      <dgm:t>
        <a:bodyPr/>
        <a:lstStyle/>
        <a:p>
          <a:endParaRPr lang="en-US"/>
        </a:p>
      </dgm:t>
    </dgm:pt>
    <dgm:pt modelId="{0122725E-0CF8-40B8-AEFD-BAF831189D88}">
      <dgm:prSet custT="1"/>
      <dgm:spPr>
        <a:scene3d>
          <a:camera prst="orthographicFront"/>
          <a:lightRig rig="threePt" dir="t"/>
        </a:scene3d>
        <a:sp3d>
          <a:bevelT/>
        </a:sp3d>
      </dgm:spPr>
      <dgm:t>
        <a:bodyPr/>
        <a:lstStyle/>
        <a:p>
          <a:pPr rtl="0"/>
          <a:r>
            <a:rPr lang="en-US" sz="2800" baseline="0" dirty="0"/>
            <a:t>Technical Implementation:  </a:t>
          </a:r>
          <a:r>
            <a:rPr lang="en-US" sz="2800" baseline="0" dirty="0" err="1"/>
            <a:t>Unblinded</a:t>
          </a:r>
          <a:r>
            <a:rPr lang="en-US" sz="2800" baseline="0" dirty="0"/>
            <a:t>-OASE </a:t>
          </a:r>
        </a:p>
      </dgm:t>
    </dgm:pt>
    <dgm:pt modelId="{43BC16A4-368C-4B7E-9709-334DA9AB610F}" type="parTrans" cxnId="{A76C0049-9FA3-4BB8-B515-318DEB35D7DD}">
      <dgm:prSet/>
      <dgm:spPr/>
      <dgm:t>
        <a:bodyPr/>
        <a:lstStyle/>
        <a:p>
          <a:endParaRPr lang="en-US"/>
        </a:p>
      </dgm:t>
    </dgm:pt>
    <dgm:pt modelId="{47B53E19-EF6F-4B95-9936-CFDE1257EC7E}" type="sibTrans" cxnId="{A76C0049-9FA3-4BB8-B515-318DEB35D7DD}">
      <dgm:prSet/>
      <dgm:spPr/>
      <dgm:t>
        <a:bodyPr/>
        <a:lstStyle/>
        <a:p>
          <a:endParaRPr lang="en-US"/>
        </a:p>
      </dgm:t>
    </dgm:pt>
    <dgm:pt modelId="{8449742C-79B5-4509-BF80-9BF6B0779885}" type="pres">
      <dgm:prSet presAssocID="{30465C42-923C-49B8-88EC-6A44A05C6A67}" presName="Name0" presStyleCnt="0">
        <dgm:presLayoutVars>
          <dgm:dir/>
          <dgm:resizeHandles val="exact"/>
        </dgm:presLayoutVars>
      </dgm:prSet>
      <dgm:spPr/>
      <dgm:t>
        <a:bodyPr/>
        <a:lstStyle/>
        <a:p>
          <a:endParaRPr lang="en-US"/>
        </a:p>
      </dgm:t>
    </dgm:pt>
    <dgm:pt modelId="{976D1DEF-104A-4679-ADFD-D05276C6D938}" type="pres">
      <dgm:prSet presAssocID="{F7437DC7-266F-4505-A942-6217ED38688B}" presName="node" presStyleLbl="node1" presStyleIdx="0" presStyleCnt="3" custScaleX="129806" custScaleY="116029" custRadScaleRad="84376" custRadScaleInc="-726">
        <dgm:presLayoutVars>
          <dgm:bulletEnabled val="1"/>
        </dgm:presLayoutVars>
      </dgm:prSet>
      <dgm:spPr/>
      <dgm:t>
        <a:bodyPr/>
        <a:lstStyle/>
        <a:p>
          <a:endParaRPr lang="en-US"/>
        </a:p>
      </dgm:t>
    </dgm:pt>
    <dgm:pt modelId="{38665E3D-286E-4740-8835-B8EDA5AA2D3F}" type="pres">
      <dgm:prSet presAssocID="{6184ECEE-9F9F-42BA-892E-70EB70961907}" presName="sibTrans" presStyleLbl="sibTrans2D1" presStyleIdx="0" presStyleCnt="3" custScaleX="110195"/>
      <dgm:spPr/>
      <dgm:t>
        <a:bodyPr/>
        <a:lstStyle/>
        <a:p>
          <a:endParaRPr lang="en-US"/>
        </a:p>
      </dgm:t>
    </dgm:pt>
    <dgm:pt modelId="{D7E173D7-3419-43C5-87E6-602CA9381243}" type="pres">
      <dgm:prSet presAssocID="{6184ECEE-9F9F-42BA-892E-70EB70961907}" presName="connectorText" presStyleLbl="sibTrans2D1" presStyleIdx="0" presStyleCnt="3"/>
      <dgm:spPr/>
      <dgm:t>
        <a:bodyPr/>
        <a:lstStyle/>
        <a:p>
          <a:endParaRPr lang="en-US"/>
        </a:p>
      </dgm:t>
    </dgm:pt>
    <dgm:pt modelId="{18C3A02C-9701-4F67-A079-12D73037210A}" type="pres">
      <dgm:prSet presAssocID="{27A6E7AF-3CF6-489D-A804-47A3250656D0}" presName="node" presStyleLbl="node1" presStyleIdx="1" presStyleCnt="3" custScaleX="121912" custScaleY="144906" custRadScaleRad="100951" custRadScaleInc="-17811">
        <dgm:presLayoutVars>
          <dgm:bulletEnabled val="1"/>
        </dgm:presLayoutVars>
      </dgm:prSet>
      <dgm:spPr/>
      <dgm:t>
        <a:bodyPr/>
        <a:lstStyle/>
        <a:p>
          <a:endParaRPr lang="en-US"/>
        </a:p>
      </dgm:t>
    </dgm:pt>
    <dgm:pt modelId="{F8A69DB9-4E28-423D-9D63-C0BB5DF29689}" type="pres">
      <dgm:prSet presAssocID="{7F68EC14-746E-421C-A224-A75C81F1E396}" presName="sibTrans" presStyleLbl="sibTrans2D1" presStyleIdx="1" presStyleCnt="3" custScaleX="110195"/>
      <dgm:spPr/>
      <dgm:t>
        <a:bodyPr/>
        <a:lstStyle/>
        <a:p>
          <a:endParaRPr lang="en-US"/>
        </a:p>
      </dgm:t>
    </dgm:pt>
    <dgm:pt modelId="{F10D728D-5141-46E6-9DFC-BB53B07E167E}" type="pres">
      <dgm:prSet presAssocID="{7F68EC14-746E-421C-A224-A75C81F1E396}" presName="connectorText" presStyleLbl="sibTrans2D1" presStyleIdx="1" presStyleCnt="3"/>
      <dgm:spPr/>
      <dgm:t>
        <a:bodyPr/>
        <a:lstStyle/>
        <a:p>
          <a:endParaRPr lang="en-US"/>
        </a:p>
      </dgm:t>
    </dgm:pt>
    <dgm:pt modelId="{231CF0FA-CFA2-4F86-9508-8956F73BF1FC}" type="pres">
      <dgm:prSet presAssocID="{0122725E-0CF8-40B8-AEFD-BAF831189D88}" presName="node" presStyleLbl="node1" presStyleIdx="2" presStyleCnt="3" custScaleX="123797" custScaleY="152296" custRadScaleRad="100434" custRadScaleInc="19607">
        <dgm:presLayoutVars>
          <dgm:bulletEnabled val="1"/>
        </dgm:presLayoutVars>
      </dgm:prSet>
      <dgm:spPr/>
      <dgm:t>
        <a:bodyPr/>
        <a:lstStyle/>
        <a:p>
          <a:endParaRPr lang="en-US"/>
        </a:p>
      </dgm:t>
    </dgm:pt>
    <dgm:pt modelId="{E1EA142D-E404-4748-89E0-A2B853C17917}" type="pres">
      <dgm:prSet presAssocID="{47B53E19-EF6F-4B95-9936-CFDE1257EC7E}" presName="sibTrans" presStyleLbl="sibTrans2D1" presStyleIdx="2" presStyleCnt="3" custScaleX="110195"/>
      <dgm:spPr/>
      <dgm:t>
        <a:bodyPr/>
        <a:lstStyle/>
        <a:p>
          <a:endParaRPr lang="en-US"/>
        </a:p>
      </dgm:t>
    </dgm:pt>
    <dgm:pt modelId="{9442CEF9-3312-40EF-8190-886B488384E0}" type="pres">
      <dgm:prSet presAssocID="{47B53E19-EF6F-4B95-9936-CFDE1257EC7E}" presName="connectorText" presStyleLbl="sibTrans2D1" presStyleIdx="2" presStyleCnt="3"/>
      <dgm:spPr/>
      <dgm:t>
        <a:bodyPr/>
        <a:lstStyle/>
        <a:p>
          <a:endParaRPr lang="en-US"/>
        </a:p>
      </dgm:t>
    </dgm:pt>
  </dgm:ptLst>
  <dgm:cxnLst>
    <dgm:cxn modelId="{8F8BDAFA-49BD-7D4B-A09E-03751DCC6855}" type="presOf" srcId="{27A6E7AF-3CF6-489D-A804-47A3250656D0}" destId="{18C3A02C-9701-4F67-A079-12D73037210A}" srcOrd="0" destOrd="0" presId="urn:microsoft.com/office/officeart/2005/8/layout/cycle7"/>
    <dgm:cxn modelId="{2A2BB3B4-1DBE-4E2C-B6B5-31D0A5480334}" srcId="{30465C42-923C-49B8-88EC-6A44A05C6A67}" destId="{27A6E7AF-3CF6-489D-A804-47A3250656D0}" srcOrd="1" destOrd="0" parTransId="{9C12D426-FB64-49D0-AB99-880407C64FDF}" sibTransId="{7F68EC14-746E-421C-A224-A75C81F1E396}"/>
    <dgm:cxn modelId="{4D362C6C-766D-3E40-AC9D-5C16BC01BFEF}" type="presOf" srcId="{F7437DC7-266F-4505-A942-6217ED38688B}" destId="{976D1DEF-104A-4679-ADFD-D05276C6D938}" srcOrd="0" destOrd="0" presId="urn:microsoft.com/office/officeart/2005/8/layout/cycle7"/>
    <dgm:cxn modelId="{6CE499E3-95DB-AF40-944C-FF8EB4BB6016}" type="presOf" srcId="{47B53E19-EF6F-4B95-9936-CFDE1257EC7E}" destId="{9442CEF9-3312-40EF-8190-886B488384E0}" srcOrd="1" destOrd="0" presId="urn:microsoft.com/office/officeart/2005/8/layout/cycle7"/>
    <dgm:cxn modelId="{A6006F3C-5294-8B4B-832F-04A027747731}" type="presOf" srcId="{47B53E19-EF6F-4B95-9936-CFDE1257EC7E}" destId="{E1EA142D-E404-4748-89E0-A2B853C17917}" srcOrd="0" destOrd="0" presId="urn:microsoft.com/office/officeart/2005/8/layout/cycle7"/>
    <dgm:cxn modelId="{75D2A696-6C93-1549-BEB9-17DCD39A9950}" type="presOf" srcId="{30465C42-923C-49B8-88EC-6A44A05C6A67}" destId="{8449742C-79B5-4509-BF80-9BF6B0779885}" srcOrd="0" destOrd="0" presId="urn:microsoft.com/office/officeart/2005/8/layout/cycle7"/>
    <dgm:cxn modelId="{20493183-9277-B641-89A0-311E05FCF146}" type="presOf" srcId="{7F68EC14-746E-421C-A224-A75C81F1E396}" destId="{F10D728D-5141-46E6-9DFC-BB53B07E167E}" srcOrd="1" destOrd="0" presId="urn:microsoft.com/office/officeart/2005/8/layout/cycle7"/>
    <dgm:cxn modelId="{52A5F3A7-B116-1C42-87D0-0768496172DF}" type="presOf" srcId="{7F68EC14-746E-421C-A224-A75C81F1E396}" destId="{F8A69DB9-4E28-423D-9D63-C0BB5DF29689}" srcOrd="0" destOrd="0" presId="urn:microsoft.com/office/officeart/2005/8/layout/cycle7"/>
    <dgm:cxn modelId="{A76C0049-9FA3-4BB8-B515-318DEB35D7DD}" srcId="{30465C42-923C-49B8-88EC-6A44A05C6A67}" destId="{0122725E-0CF8-40B8-AEFD-BAF831189D88}" srcOrd="2" destOrd="0" parTransId="{43BC16A4-368C-4B7E-9709-334DA9AB610F}" sibTransId="{47B53E19-EF6F-4B95-9936-CFDE1257EC7E}"/>
    <dgm:cxn modelId="{49AB39AE-8746-C24D-B37D-634C7FF2205F}" type="presOf" srcId="{6184ECEE-9F9F-42BA-892E-70EB70961907}" destId="{38665E3D-286E-4740-8835-B8EDA5AA2D3F}" srcOrd="0" destOrd="0" presId="urn:microsoft.com/office/officeart/2005/8/layout/cycle7"/>
    <dgm:cxn modelId="{A0D3363D-555F-43A0-97BD-D7A4C3CA6F08}" srcId="{30465C42-923C-49B8-88EC-6A44A05C6A67}" destId="{F7437DC7-266F-4505-A942-6217ED38688B}" srcOrd="0" destOrd="0" parTransId="{2D8C3C53-567C-4E7F-B287-0CC517E356D9}" sibTransId="{6184ECEE-9F9F-42BA-892E-70EB70961907}"/>
    <dgm:cxn modelId="{854A07AA-3291-1F4C-B9BB-A1A411DD778F}" type="presOf" srcId="{6184ECEE-9F9F-42BA-892E-70EB70961907}" destId="{D7E173D7-3419-43C5-87E6-602CA9381243}" srcOrd="1" destOrd="0" presId="urn:microsoft.com/office/officeart/2005/8/layout/cycle7"/>
    <dgm:cxn modelId="{30242D44-C881-4645-823A-A6720F28C558}" type="presOf" srcId="{0122725E-0CF8-40B8-AEFD-BAF831189D88}" destId="{231CF0FA-CFA2-4F86-9508-8956F73BF1FC}" srcOrd="0" destOrd="0" presId="urn:microsoft.com/office/officeart/2005/8/layout/cycle7"/>
    <dgm:cxn modelId="{A6610A80-3826-9942-AD91-538F44663113}" type="presParOf" srcId="{8449742C-79B5-4509-BF80-9BF6B0779885}" destId="{976D1DEF-104A-4679-ADFD-D05276C6D938}" srcOrd="0" destOrd="0" presId="urn:microsoft.com/office/officeart/2005/8/layout/cycle7"/>
    <dgm:cxn modelId="{910FE825-FBB5-734F-A3EE-F16E031F2AD6}" type="presParOf" srcId="{8449742C-79B5-4509-BF80-9BF6B0779885}" destId="{38665E3D-286E-4740-8835-B8EDA5AA2D3F}" srcOrd="1" destOrd="0" presId="urn:microsoft.com/office/officeart/2005/8/layout/cycle7"/>
    <dgm:cxn modelId="{5F080B33-886B-0741-A6E1-EC84BA1329EA}" type="presParOf" srcId="{38665E3D-286E-4740-8835-B8EDA5AA2D3F}" destId="{D7E173D7-3419-43C5-87E6-602CA9381243}" srcOrd="0" destOrd="0" presId="urn:microsoft.com/office/officeart/2005/8/layout/cycle7"/>
    <dgm:cxn modelId="{DE8BB6D6-A13D-1643-940E-FD42A5EE9B49}" type="presParOf" srcId="{8449742C-79B5-4509-BF80-9BF6B0779885}" destId="{18C3A02C-9701-4F67-A079-12D73037210A}" srcOrd="2" destOrd="0" presId="urn:microsoft.com/office/officeart/2005/8/layout/cycle7"/>
    <dgm:cxn modelId="{EC4F7CEF-FA11-C24B-8616-780108B80A7F}" type="presParOf" srcId="{8449742C-79B5-4509-BF80-9BF6B0779885}" destId="{F8A69DB9-4E28-423D-9D63-C0BB5DF29689}" srcOrd="3" destOrd="0" presId="urn:microsoft.com/office/officeart/2005/8/layout/cycle7"/>
    <dgm:cxn modelId="{8E01D138-86AB-D348-BE77-536C287C130D}" type="presParOf" srcId="{F8A69DB9-4E28-423D-9D63-C0BB5DF29689}" destId="{F10D728D-5141-46E6-9DFC-BB53B07E167E}" srcOrd="0" destOrd="0" presId="urn:microsoft.com/office/officeart/2005/8/layout/cycle7"/>
    <dgm:cxn modelId="{EEFA076C-C139-D540-ABEC-78AB1A09ED4D}" type="presParOf" srcId="{8449742C-79B5-4509-BF80-9BF6B0779885}" destId="{231CF0FA-CFA2-4F86-9508-8956F73BF1FC}" srcOrd="4" destOrd="0" presId="urn:microsoft.com/office/officeart/2005/8/layout/cycle7"/>
    <dgm:cxn modelId="{275382FF-967E-254E-91DB-D9259AB349D4}" type="presParOf" srcId="{8449742C-79B5-4509-BF80-9BF6B0779885}" destId="{E1EA142D-E404-4748-89E0-A2B853C17917}" srcOrd="5" destOrd="0" presId="urn:microsoft.com/office/officeart/2005/8/layout/cycle7"/>
    <dgm:cxn modelId="{7F6BB601-3ABB-1E4D-82F8-1312ADD17432}" type="presParOf" srcId="{E1EA142D-E404-4748-89E0-A2B853C17917}" destId="{9442CEF9-3312-40EF-8190-886B488384E0}"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A4ADC-6160-4634-BBE5-AEA1CC06B486}">
      <dsp:nvSpPr>
        <dsp:cNvPr id="0" name=""/>
        <dsp:cNvSpPr/>
      </dsp:nvSpPr>
      <dsp:spPr>
        <a:xfrm>
          <a:off x="2312" y="1533"/>
          <a:ext cx="10652262" cy="1119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0">
            <a:lnSpc>
              <a:spcPct val="90000"/>
            </a:lnSpc>
            <a:spcBef>
              <a:spcPct val="0"/>
            </a:spcBef>
            <a:spcAft>
              <a:spcPct val="35000"/>
            </a:spcAft>
          </a:pPr>
          <a:r>
            <a:rPr lang="en-US" sz="4400" b="1" kern="1200" dirty="0">
              <a:solidFill>
                <a:schemeClr val="bg1"/>
              </a:solidFill>
            </a:rPr>
            <a:t>Key Components of the AgSAP</a:t>
          </a:r>
        </a:p>
      </dsp:txBody>
      <dsp:txXfrm>
        <a:off x="35104" y="34325"/>
        <a:ext cx="10586678" cy="1054016"/>
      </dsp:txXfrm>
    </dsp:sp>
    <dsp:sp modelId="{F2285B2C-813E-438F-AAB9-AAD994658D90}">
      <dsp:nvSpPr>
        <dsp:cNvPr id="0" name=""/>
        <dsp:cNvSpPr/>
      </dsp:nvSpPr>
      <dsp:spPr>
        <a:xfrm>
          <a:off x="2312" y="1287262"/>
          <a:ext cx="2520298" cy="275741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a:solidFill>
                <a:schemeClr val="bg1"/>
              </a:solidFill>
            </a:rPr>
            <a:t>Program-Level Safety Topics and Patient Populations of Interest</a:t>
          </a:r>
        </a:p>
      </dsp:txBody>
      <dsp:txXfrm>
        <a:off x="76129" y="1361079"/>
        <a:ext cx="2372664" cy="2609782"/>
      </dsp:txXfrm>
    </dsp:sp>
    <dsp:sp modelId="{AB0B7863-54BA-4B3B-9329-9B3A631718D7}">
      <dsp:nvSpPr>
        <dsp:cNvPr id="0" name=""/>
        <dsp:cNvSpPr/>
      </dsp:nvSpPr>
      <dsp:spPr>
        <a:xfrm>
          <a:off x="2712966" y="1287262"/>
          <a:ext cx="2520298" cy="2757416"/>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a:solidFill>
                <a:schemeClr val="bg1"/>
              </a:solidFill>
            </a:rPr>
            <a:t>Strategic Considerations</a:t>
          </a:r>
          <a:br>
            <a:rPr lang="en-US" sz="2000" b="1" kern="1200" dirty="0">
              <a:solidFill>
                <a:schemeClr val="bg1"/>
              </a:solidFill>
            </a:rPr>
          </a:br>
          <a:r>
            <a:rPr lang="en-US" sz="2000" b="1" kern="1200" dirty="0">
              <a:solidFill>
                <a:schemeClr val="bg1"/>
              </a:solidFill>
            </a:rPr>
            <a:t>for Blinded-OASE</a:t>
          </a:r>
        </a:p>
      </dsp:txBody>
      <dsp:txXfrm>
        <a:off x="2786783" y="1361079"/>
        <a:ext cx="2372664" cy="2609782"/>
      </dsp:txXfrm>
    </dsp:sp>
    <dsp:sp modelId="{4FB47745-BEA7-4AEC-A687-17F83582131A}">
      <dsp:nvSpPr>
        <dsp:cNvPr id="0" name=""/>
        <dsp:cNvSpPr/>
      </dsp:nvSpPr>
      <dsp:spPr>
        <a:xfrm>
          <a:off x="5423621" y="1287262"/>
          <a:ext cx="2520298" cy="2757416"/>
        </a:xfrm>
        <a:prstGeom prst="roundRect">
          <a:avLst>
            <a:gd name="adj" fmla="val 10000"/>
          </a:avLst>
        </a:prstGeom>
        <a:solidFill>
          <a:schemeClr val="accent5"/>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a:solidFill>
                <a:schemeClr val="bg1"/>
              </a:solidFill>
            </a:rPr>
            <a:t>Strategic Considerations</a:t>
          </a:r>
          <a:br>
            <a:rPr lang="en-US" sz="2000" b="1" kern="1200" dirty="0">
              <a:solidFill>
                <a:schemeClr val="bg1"/>
              </a:solidFill>
            </a:rPr>
          </a:br>
          <a:r>
            <a:rPr lang="en-US" sz="2000" b="1" kern="1200" dirty="0">
              <a:solidFill>
                <a:schemeClr val="bg1"/>
              </a:solidFill>
            </a:rPr>
            <a:t>for Unblinded-OASE</a:t>
          </a:r>
        </a:p>
      </dsp:txBody>
      <dsp:txXfrm>
        <a:off x="5497438" y="1361079"/>
        <a:ext cx="2372664" cy="2609782"/>
      </dsp:txXfrm>
    </dsp:sp>
    <dsp:sp modelId="{A18F528D-B6F9-4655-8046-54BE06FE13E6}">
      <dsp:nvSpPr>
        <dsp:cNvPr id="0" name=""/>
        <dsp:cNvSpPr/>
      </dsp:nvSpPr>
      <dsp:spPr>
        <a:xfrm>
          <a:off x="8134276" y="1287262"/>
          <a:ext cx="2520298" cy="2757416"/>
        </a:xfrm>
        <a:prstGeom prst="roundRect">
          <a:avLst>
            <a:gd name="adj" fmla="val 10000"/>
          </a:avLst>
        </a:prstGeom>
        <a:solidFill>
          <a:schemeClr val="tx1">
            <a:lumMod val="60000"/>
            <a:lumOff val="4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a:solidFill>
                <a:schemeClr val="bg1"/>
              </a:solidFill>
            </a:rPr>
            <a:t>Preparation for Integrated Safety-Related Filing / Reporting Documents</a:t>
          </a:r>
        </a:p>
      </dsp:txBody>
      <dsp:txXfrm>
        <a:off x="8208093" y="1361079"/>
        <a:ext cx="2372664" cy="2609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D1DEF-104A-4679-ADFD-D05276C6D938}">
      <dsp:nvSpPr>
        <dsp:cNvPr id="0" name=""/>
        <dsp:cNvSpPr/>
      </dsp:nvSpPr>
      <dsp:spPr>
        <a:xfrm>
          <a:off x="4035484" y="142822"/>
          <a:ext cx="2882885" cy="12884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baseline="0" dirty="0"/>
            <a:t>Strategic Planning: </a:t>
          </a:r>
          <a:br>
            <a:rPr lang="en-US" sz="2800" kern="1200" baseline="0" dirty="0"/>
          </a:br>
          <a:r>
            <a:rPr lang="en-US" sz="2800" kern="1200" baseline="0" dirty="0" err="1"/>
            <a:t>AgSAP</a:t>
          </a:r>
          <a:endParaRPr lang="en-US" sz="2800" kern="1200" baseline="0" dirty="0"/>
        </a:p>
      </dsp:txBody>
      <dsp:txXfrm>
        <a:off x="4073222" y="180560"/>
        <a:ext cx="2807409" cy="1212978"/>
      </dsp:txXfrm>
    </dsp:sp>
    <dsp:sp modelId="{38665E3D-286E-4740-8835-B8EDA5AA2D3F}">
      <dsp:nvSpPr>
        <dsp:cNvPr id="0" name=""/>
        <dsp:cNvSpPr/>
      </dsp:nvSpPr>
      <dsp:spPr>
        <a:xfrm rot="3050328">
          <a:off x="5878890" y="1759887"/>
          <a:ext cx="1097280" cy="38866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5995488" y="1837619"/>
        <a:ext cx="864084" cy="233196"/>
      </dsp:txXfrm>
    </dsp:sp>
    <dsp:sp modelId="{18C3A02C-9701-4F67-A079-12D73037210A}">
      <dsp:nvSpPr>
        <dsp:cNvPr id="0" name=""/>
        <dsp:cNvSpPr/>
      </dsp:nvSpPr>
      <dsp:spPr>
        <a:xfrm>
          <a:off x="6154935" y="2477158"/>
          <a:ext cx="2707566" cy="16091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baseline="0" dirty="0"/>
            <a:t>Technical Implementation:  </a:t>
          </a:r>
          <a:br>
            <a:rPr lang="en-US" sz="2800" kern="1200" baseline="0" dirty="0"/>
          </a:br>
          <a:r>
            <a:rPr lang="en-US" sz="2800" kern="1200" baseline="0" dirty="0"/>
            <a:t>Blinded-OASE </a:t>
          </a:r>
        </a:p>
      </dsp:txBody>
      <dsp:txXfrm>
        <a:off x="6202065" y="2524288"/>
        <a:ext cx="2613306" cy="1514862"/>
      </dsp:txXfrm>
    </dsp:sp>
    <dsp:sp modelId="{F8A69DB9-4E28-423D-9D63-C0BB5DF29689}">
      <dsp:nvSpPr>
        <dsp:cNvPr id="0" name=""/>
        <dsp:cNvSpPr/>
      </dsp:nvSpPr>
      <dsp:spPr>
        <a:xfrm rot="10835328">
          <a:off x="4951070" y="3066742"/>
          <a:ext cx="1097280" cy="38866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rot="10800000">
        <a:off x="5067668" y="3144474"/>
        <a:ext cx="864084" cy="233196"/>
      </dsp:txXfrm>
    </dsp:sp>
    <dsp:sp modelId="{231CF0FA-CFA2-4F86-9508-8956F73BF1FC}">
      <dsp:nvSpPr>
        <dsp:cNvPr id="0" name=""/>
        <dsp:cNvSpPr/>
      </dsp:nvSpPr>
      <dsp:spPr>
        <a:xfrm>
          <a:off x="2095055" y="2394619"/>
          <a:ext cx="2749430" cy="169118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baseline="0" dirty="0"/>
            <a:t>Technical Implementation:  </a:t>
          </a:r>
          <a:r>
            <a:rPr lang="en-US" sz="2800" kern="1200" baseline="0" dirty="0" err="1"/>
            <a:t>Unblinded</a:t>
          </a:r>
          <a:r>
            <a:rPr lang="en-US" sz="2800" kern="1200" baseline="0" dirty="0"/>
            <a:t>-OASE </a:t>
          </a:r>
        </a:p>
      </dsp:txBody>
      <dsp:txXfrm>
        <a:off x="2144588" y="2444152"/>
        <a:ext cx="2650364" cy="1592119"/>
      </dsp:txXfrm>
    </dsp:sp>
    <dsp:sp modelId="{E1EA142D-E404-4748-89E0-A2B853C17917}">
      <dsp:nvSpPr>
        <dsp:cNvPr id="0" name=""/>
        <dsp:cNvSpPr/>
      </dsp:nvSpPr>
      <dsp:spPr>
        <a:xfrm rot="18557385">
          <a:off x="4007086" y="1718617"/>
          <a:ext cx="1097280" cy="38866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4123684" y="1796349"/>
        <a:ext cx="864084" cy="23319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Narrow"/>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4ADD42-F051-BB48-8CA0-D782EDE5FA5D}" type="datetimeFigureOut">
              <a:rPr lang="en-US" smtClean="0">
                <a:latin typeface="Arial Narrow"/>
              </a:rPr>
              <a:pPr/>
              <a:t>5/18/2018</a:t>
            </a:fld>
            <a:endParaRPr lang="en-US" dirty="0">
              <a:latin typeface="Arial Narrow"/>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Narrow"/>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E28B791-6D4D-8446-83F5-DC926254B617}" type="slidenum">
              <a:rPr lang="en-US" smtClean="0">
                <a:latin typeface="Arial Narrow"/>
              </a:rPr>
              <a:pPr/>
              <a:t>‹#›</a:t>
            </a:fld>
            <a:endParaRPr lang="en-US" dirty="0">
              <a:latin typeface="Arial Narrow"/>
            </a:endParaRPr>
          </a:p>
        </p:txBody>
      </p:sp>
    </p:spTree>
    <p:extLst>
      <p:ext uri="{BB962C8B-B14F-4D97-AF65-F5344CB8AC3E}">
        <p14:creationId xmlns:p14="http://schemas.microsoft.com/office/powerpoint/2010/main" val="34851677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Narrow"/>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Narrow"/>
              </a:defRPr>
            </a:lvl1pPr>
          </a:lstStyle>
          <a:p>
            <a:fld id="{A24B3924-F588-0345-A2F5-3BF0FA73E93A}" type="datetimeFigureOut">
              <a:rPr lang="en-US" smtClean="0"/>
              <a:pPr/>
              <a:t>5/18/2018</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Narrow"/>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Narrow"/>
              </a:defRPr>
            </a:lvl1pPr>
          </a:lstStyle>
          <a:p>
            <a:fld id="{1428D681-7867-E949-A3D2-41DDE609BEDB}" type="slidenum">
              <a:rPr lang="en-US" smtClean="0"/>
              <a:pPr/>
              <a:t>‹#›</a:t>
            </a:fld>
            <a:endParaRPr lang="en-US" dirty="0"/>
          </a:p>
        </p:txBody>
      </p:sp>
    </p:spTree>
    <p:extLst>
      <p:ext uri="{BB962C8B-B14F-4D97-AF65-F5344CB8AC3E}">
        <p14:creationId xmlns:p14="http://schemas.microsoft.com/office/powerpoint/2010/main" val="118812066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Narrow"/>
        <a:ea typeface="+mn-ea"/>
        <a:cs typeface="+mn-cs"/>
      </a:defRPr>
    </a:lvl1pPr>
    <a:lvl2pPr marL="457200" algn="l" defTabSz="457200" rtl="0" eaLnBrk="1" latinLnBrk="0" hangingPunct="1">
      <a:defRPr sz="1200" kern="1200">
        <a:solidFill>
          <a:schemeClr val="tx1"/>
        </a:solidFill>
        <a:latin typeface="Arial Narrow"/>
        <a:ea typeface="+mn-ea"/>
        <a:cs typeface="+mn-cs"/>
      </a:defRPr>
    </a:lvl2pPr>
    <a:lvl3pPr marL="914400" algn="l" defTabSz="457200" rtl="0" eaLnBrk="1" latinLnBrk="0" hangingPunct="1">
      <a:defRPr sz="1200" kern="1200">
        <a:solidFill>
          <a:schemeClr val="tx1"/>
        </a:solidFill>
        <a:latin typeface="Arial Narrow"/>
        <a:ea typeface="+mn-ea"/>
        <a:cs typeface="+mn-cs"/>
      </a:defRPr>
    </a:lvl3pPr>
    <a:lvl4pPr marL="1371600" algn="l" defTabSz="457200" rtl="0" eaLnBrk="1" latinLnBrk="0" hangingPunct="1">
      <a:defRPr sz="1200" kern="1200">
        <a:solidFill>
          <a:schemeClr val="tx1"/>
        </a:solidFill>
        <a:latin typeface="Arial Narrow"/>
        <a:ea typeface="+mn-ea"/>
        <a:cs typeface="+mn-cs"/>
      </a:defRPr>
    </a:lvl4pPr>
    <a:lvl5pPr marL="1828800" algn="l" defTabSz="457200" rtl="0" eaLnBrk="1" latinLnBrk="0" hangingPunct="1">
      <a:defRPr sz="1200" kern="1200">
        <a:solidFill>
          <a:schemeClr val="tx1"/>
        </a:solidFill>
        <a:latin typeface="Arial Narrow"/>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94F8E597-E40C-420D-8FFB-08EA9EDBF761}"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1906338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746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91993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285675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7388"/>
            <a:ext cx="6092825" cy="3429000"/>
          </a:xfrm>
        </p:spPr>
      </p:sp>
      <p:sp>
        <p:nvSpPr>
          <p:cNvPr id="3" name="Notes Placeholder 2"/>
          <p:cNvSpPr>
            <a:spLocks noGrp="1"/>
          </p:cNvSpPr>
          <p:nvPr>
            <p:ph type="body" idx="1"/>
          </p:nvPr>
        </p:nvSpPr>
        <p:spPr/>
        <p:txBody>
          <a:bodyPr/>
          <a:lstStyle/>
          <a:p>
            <a:r>
              <a:rPr lang="en-US" b="0" dirty="0"/>
              <a:t>Instructions:</a:t>
            </a:r>
          </a:p>
          <a:p>
            <a:pPr marL="171441" indent="-171441">
              <a:buFont typeface="Arial" panose="020B0604020202020204" pitchFamily="34" charset="0"/>
              <a:buChar char="•"/>
            </a:pPr>
            <a:r>
              <a:rPr lang="en-US" b="0" dirty="0"/>
              <a:t>Update the topic list based</a:t>
            </a:r>
            <a:r>
              <a:rPr lang="en-US" b="0" baseline="0" dirty="0"/>
              <a:t> on slide order</a:t>
            </a:r>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1428D681-7867-E949-A3D2-41DDE609BEDB}"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09524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6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94F8E597-E40C-420D-8FFB-08EA9EDBF761}"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1906338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94F8E597-E40C-420D-8FFB-08EA9EDBF761}" type="slidenum">
              <a:rPr lang="en-US" smtClean="0">
                <a:solidFill>
                  <a:prstClr val="black"/>
                </a:solidFill>
              </a:rPr>
              <a:pPr>
                <a:defRPr/>
              </a:pPr>
              <a:t>21</a:t>
            </a:fld>
            <a:endParaRPr lang="en-US">
              <a:solidFill>
                <a:prstClr val="black"/>
              </a:solidFill>
            </a:endParaRPr>
          </a:p>
        </p:txBody>
      </p:sp>
    </p:spTree>
    <p:extLst>
      <p:ext uri="{BB962C8B-B14F-4D97-AF65-F5344CB8AC3E}">
        <p14:creationId xmlns:p14="http://schemas.microsoft.com/office/powerpoint/2010/main" val="1906338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382588" y="685800"/>
            <a:ext cx="6092825" cy="3429000"/>
          </a:xfrm>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Narrow"/>
              <a:cs typeface="Arial Narrow"/>
            </a:endParaRPr>
          </a:p>
        </p:txBody>
      </p:sp>
      <p:sp>
        <p:nvSpPr>
          <p:cNvPr id="109572"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endParaRPr lang="en-US" altLang="zh-CN" dirty="0">
              <a:solidFill>
                <a:prstClr val="black"/>
              </a:solidFill>
              <a:latin typeface="Arial Narrow"/>
              <a:ea typeface="Arial Narrow"/>
              <a:cs typeface="Arial Narrow"/>
            </a:endParaRPr>
          </a:p>
        </p:txBody>
      </p:sp>
      <p:sp>
        <p:nvSpPr>
          <p:cNvPr id="109573" name="Footer Placeholder 4"/>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endParaRPr lang="en-US" altLang="zh-CN" dirty="0">
              <a:solidFill>
                <a:prstClr val="black"/>
              </a:solidFill>
              <a:latin typeface="Arial Narrow"/>
              <a:ea typeface="Arial Narrow"/>
              <a:cs typeface="Arial Narrow"/>
            </a:endParaRPr>
          </a:p>
        </p:txBody>
      </p:sp>
      <p:sp>
        <p:nvSpPr>
          <p:cNvPr id="109574"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BE72F0B6-5565-4CB6-BD26-EF77005DE5EC}" type="slidenum">
              <a:rPr lang="en-US" altLang="zh-CN" smtClean="0">
                <a:solidFill>
                  <a:prstClr val="black"/>
                </a:solidFill>
                <a:latin typeface="Arial Narrow"/>
                <a:ea typeface="Arial Narrow"/>
                <a:cs typeface="Arial Narrow"/>
              </a:rPr>
              <a:pPr eaLnBrk="1" hangingPunct="1">
                <a:spcBef>
                  <a:spcPct val="0"/>
                </a:spcBef>
              </a:pPr>
              <a:t>22</a:t>
            </a:fld>
            <a:endParaRPr lang="en-US" altLang="zh-CN" dirty="0">
              <a:solidFill>
                <a:prstClr val="black"/>
              </a:solidFill>
              <a:latin typeface="Arial Narrow"/>
              <a:ea typeface="Arial Narrow"/>
              <a:cs typeface="Arial Narrow"/>
            </a:endParaRPr>
          </a:p>
        </p:txBody>
      </p:sp>
    </p:spTree>
    <p:extLst>
      <p:ext uri="{BB962C8B-B14F-4D97-AF65-F5344CB8AC3E}">
        <p14:creationId xmlns:p14="http://schemas.microsoft.com/office/powerpoint/2010/main" val="999890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xfrm>
            <a:off x="382588" y="685800"/>
            <a:ext cx="6092825" cy="3429000"/>
          </a:xfrm>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Narrow"/>
              <a:cs typeface="Arial Narrow"/>
            </a:endParaRPr>
          </a:p>
        </p:txBody>
      </p:sp>
      <p:sp>
        <p:nvSpPr>
          <p:cNvPr id="109572"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endParaRPr lang="en-US" altLang="zh-CN" dirty="0">
              <a:solidFill>
                <a:prstClr val="black"/>
              </a:solidFill>
              <a:latin typeface="Arial Narrow"/>
              <a:ea typeface="Arial Narrow"/>
              <a:cs typeface="Arial Narrow"/>
            </a:endParaRPr>
          </a:p>
        </p:txBody>
      </p:sp>
      <p:sp>
        <p:nvSpPr>
          <p:cNvPr id="109573" name="Footer Placeholder 4"/>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endParaRPr lang="en-US" altLang="zh-CN" dirty="0">
              <a:solidFill>
                <a:prstClr val="black"/>
              </a:solidFill>
              <a:latin typeface="Arial Narrow"/>
              <a:ea typeface="Arial Narrow"/>
              <a:cs typeface="Arial Narrow"/>
            </a:endParaRPr>
          </a:p>
        </p:txBody>
      </p:sp>
      <p:sp>
        <p:nvSpPr>
          <p:cNvPr id="109574"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519" eaLnBrk="0" hangingPunct="0">
              <a:spcBef>
                <a:spcPct val="30000"/>
              </a:spcBef>
              <a:defRPr sz="1200">
                <a:solidFill>
                  <a:schemeClr val="tx1"/>
                </a:solidFill>
                <a:latin typeface="Arial" charset="0"/>
                <a:cs typeface="Arial" charset="0"/>
              </a:defRPr>
            </a:lvl1pPr>
            <a:lvl2pPr marL="730368" indent="-280911" defTabSz="914519" eaLnBrk="0" hangingPunct="0">
              <a:spcBef>
                <a:spcPct val="30000"/>
              </a:spcBef>
              <a:defRPr sz="1200">
                <a:solidFill>
                  <a:schemeClr val="tx1"/>
                </a:solidFill>
                <a:latin typeface="Arial" charset="0"/>
                <a:cs typeface="Arial" charset="0"/>
              </a:defRPr>
            </a:lvl2pPr>
            <a:lvl3pPr marL="1123643" indent="-224728" defTabSz="914519" eaLnBrk="0" hangingPunct="0">
              <a:spcBef>
                <a:spcPct val="30000"/>
              </a:spcBef>
              <a:defRPr sz="1200">
                <a:solidFill>
                  <a:schemeClr val="tx1"/>
                </a:solidFill>
                <a:latin typeface="Arial" charset="0"/>
                <a:cs typeface="Arial" charset="0"/>
              </a:defRPr>
            </a:lvl3pPr>
            <a:lvl4pPr marL="1573101" indent="-224728" defTabSz="914519" eaLnBrk="0" hangingPunct="0">
              <a:spcBef>
                <a:spcPct val="30000"/>
              </a:spcBef>
              <a:defRPr sz="1200">
                <a:solidFill>
                  <a:schemeClr val="tx1"/>
                </a:solidFill>
                <a:latin typeface="Arial" charset="0"/>
                <a:cs typeface="Arial" charset="0"/>
              </a:defRPr>
            </a:lvl4pPr>
            <a:lvl5pPr marL="2022556" indent="-224728" defTabSz="914519" eaLnBrk="0" hangingPunct="0">
              <a:spcBef>
                <a:spcPct val="30000"/>
              </a:spcBef>
              <a:defRPr sz="1200">
                <a:solidFill>
                  <a:schemeClr val="tx1"/>
                </a:solidFill>
                <a:latin typeface="Arial" charset="0"/>
                <a:cs typeface="Arial" charset="0"/>
              </a:defRPr>
            </a:lvl5pPr>
            <a:lvl6pPr marL="2472014" indent="-224728" defTabSz="914519" eaLnBrk="0" fontAlgn="base" hangingPunct="0">
              <a:spcBef>
                <a:spcPct val="30000"/>
              </a:spcBef>
              <a:spcAft>
                <a:spcPct val="0"/>
              </a:spcAft>
              <a:defRPr sz="1200">
                <a:solidFill>
                  <a:schemeClr val="tx1"/>
                </a:solidFill>
                <a:latin typeface="Arial" charset="0"/>
                <a:cs typeface="Arial" charset="0"/>
              </a:defRPr>
            </a:lvl6pPr>
            <a:lvl7pPr marL="2921470" indent="-224728" defTabSz="914519" eaLnBrk="0" fontAlgn="base" hangingPunct="0">
              <a:spcBef>
                <a:spcPct val="30000"/>
              </a:spcBef>
              <a:spcAft>
                <a:spcPct val="0"/>
              </a:spcAft>
              <a:defRPr sz="1200">
                <a:solidFill>
                  <a:schemeClr val="tx1"/>
                </a:solidFill>
                <a:latin typeface="Arial" charset="0"/>
                <a:cs typeface="Arial" charset="0"/>
              </a:defRPr>
            </a:lvl7pPr>
            <a:lvl8pPr marL="3370929" indent="-224728" defTabSz="914519" eaLnBrk="0" fontAlgn="base" hangingPunct="0">
              <a:spcBef>
                <a:spcPct val="30000"/>
              </a:spcBef>
              <a:spcAft>
                <a:spcPct val="0"/>
              </a:spcAft>
              <a:defRPr sz="1200">
                <a:solidFill>
                  <a:schemeClr val="tx1"/>
                </a:solidFill>
                <a:latin typeface="Arial" charset="0"/>
                <a:cs typeface="Arial" charset="0"/>
              </a:defRPr>
            </a:lvl8pPr>
            <a:lvl9pPr marL="3820385" indent="-224728" defTabSz="914519"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BE72F0B6-5565-4CB6-BD26-EF77005DE5EC}" type="slidenum">
              <a:rPr lang="en-US" altLang="zh-CN" smtClean="0">
                <a:solidFill>
                  <a:prstClr val="black"/>
                </a:solidFill>
                <a:latin typeface="Arial Narrow"/>
                <a:ea typeface="Arial Narrow"/>
                <a:cs typeface="Arial Narrow"/>
              </a:rPr>
              <a:pPr eaLnBrk="1" hangingPunct="1">
                <a:spcBef>
                  <a:spcPct val="0"/>
                </a:spcBef>
              </a:pPr>
              <a:t>23</a:t>
            </a:fld>
            <a:endParaRPr lang="en-US" altLang="zh-CN" dirty="0">
              <a:solidFill>
                <a:prstClr val="black"/>
              </a:solidFill>
              <a:latin typeface="Arial Narrow"/>
              <a:ea typeface="Arial Narrow"/>
              <a:cs typeface="Arial Narrow"/>
            </a:endParaRPr>
          </a:p>
        </p:txBody>
      </p:sp>
    </p:spTree>
    <p:extLst>
      <p:ext uri="{BB962C8B-B14F-4D97-AF65-F5344CB8AC3E}">
        <p14:creationId xmlns:p14="http://schemas.microsoft.com/office/powerpoint/2010/main" val="999890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24209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F9A18F4-CA8F-4CB3-A5E1-07577398FE10}"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526678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F9A18F4-CA8F-4CB3-A5E1-07577398FE10}"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26678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964480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295085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47A48DA9-255D-4021-9152-50E7A9D6F49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579091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94F8E597-E40C-420D-8FFB-08EA9EDBF761}"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1906338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xfrm>
            <a:off x="382588" y="687388"/>
            <a:ext cx="6092825"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ver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B67F63FC-CF49-7D4A-9ECD-E499F8EB8CD2}"/>
              </a:ext>
            </a:extLst>
          </p:cNvPr>
          <p:cNvPicPr>
            <a:picLocks noChangeAspect="1"/>
          </p:cNvPicPr>
          <p:nvPr userDrawn="1"/>
        </p:nvPicPr>
        <p:blipFill>
          <a:blip r:embed="rId2"/>
          <a:stretch>
            <a:fillRect/>
          </a:stretch>
        </p:blipFill>
        <p:spPr>
          <a:xfrm>
            <a:off x="0" y="651"/>
            <a:ext cx="12188825" cy="6856698"/>
          </a:xfrm>
          <a:prstGeom prst="rect">
            <a:avLst/>
          </a:prstGeom>
        </p:spPr>
      </p:pic>
      <p:sp>
        <p:nvSpPr>
          <p:cNvPr id="2" name="Title 1"/>
          <p:cNvSpPr>
            <a:spLocks noGrp="1"/>
          </p:cNvSpPr>
          <p:nvPr>
            <p:ph type="ctrTitle" hasCustomPrompt="1"/>
          </p:nvPr>
        </p:nvSpPr>
        <p:spPr>
          <a:xfrm>
            <a:off x="616594" y="1185905"/>
            <a:ext cx="9296400" cy="1693562"/>
          </a:xfrm>
        </p:spPr>
        <p:txBody>
          <a:bodyPr/>
          <a:lstStyle>
            <a:lvl1pPr>
              <a:lnSpc>
                <a:spcPct val="80000"/>
              </a:lnSpc>
              <a:defRPr sz="4200" cap="all" spc="30">
                <a:solidFill>
                  <a:srgbClr val="FFFFFF"/>
                </a:solidFill>
              </a:defRPr>
            </a:lvl1pPr>
          </a:lstStyle>
          <a:p>
            <a:r>
              <a:rPr lang="en-US" dirty="0"/>
              <a:t>&lt;Insert title&gt;</a:t>
            </a:r>
          </a:p>
        </p:txBody>
      </p:sp>
      <p:sp>
        <p:nvSpPr>
          <p:cNvPr id="3" name="Subtitle 2"/>
          <p:cNvSpPr>
            <a:spLocks noGrp="1"/>
          </p:cNvSpPr>
          <p:nvPr>
            <p:ph type="subTitle" idx="1" hasCustomPrompt="1"/>
          </p:nvPr>
        </p:nvSpPr>
        <p:spPr>
          <a:xfrm>
            <a:off x="616594" y="5628836"/>
            <a:ext cx="4800599" cy="619563"/>
          </a:xfrm>
        </p:spPr>
        <p:txBody>
          <a:bodyPr/>
          <a:lstStyle>
            <a:lvl1pPr marL="0" indent="0" algn="l">
              <a:lnSpc>
                <a:spcPct val="90000"/>
              </a:lnSpc>
              <a:buNone/>
              <a:defRPr sz="2000" baseline="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&lt;Insert subtitle – optional&gt;</a:t>
            </a:r>
          </a:p>
        </p:txBody>
      </p:sp>
      <p:sp>
        <p:nvSpPr>
          <p:cNvPr id="9" name="Text Placeholder 8"/>
          <p:cNvSpPr>
            <a:spLocks noGrp="1"/>
          </p:cNvSpPr>
          <p:nvPr>
            <p:ph type="body" sz="quarter" idx="13" hasCustomPrompt="1"/>
          </p:nvPr>
        </p:nvSpPr>
        <p:spPr>
          <a:xfrm>
            <a:off x="616594" y="5374231"/>
            <a:ext cx="2581275" cy="189351"/>
          </a:xfrm>
        </p:spPr>
        <p:txBody>
          <a:bodyPr/>
          <a:lstStyle>
            <a:lvl1pPr>
              <a:defRPr sz="1400">
                <a:solidFill>
                  <a:schemeClr val="accent2"/>
                </a:solidFill>
              </a:defRPr>
            </a:lvl1pPr>
            <a:lvl2pPr>
              <a:defRPr sz="1400"/>
            </a:lvl2pPr>
            <a:lvl3pPr>
              <a:defRPr sz="1400"/>
            </a:lvl3pPr>
            <a:lvl4pPr>
              <a:defRPr sz="1400"/>
            </a:lvl4pPr>
            <a:lvl5pPr>
              <a:defRPr sz="1400"/>
            </a:lvl5pPr>
          </a:lstStyle>
          <a:p>
            <a:pPr lvl="0"/>
            <a:r>
              <a:rPr lang="en-US" dirty="0"/>
              <a:t>Insert Date Here</a:t>
            </a:r>
          </a:p>
        </p:txBody>
      </p:sp>
      <p:pic>
        <p:nvPicPr>
          <p:cNvPr id="7" name="Picture 6" descr="Merk IFL white.png">
            <a:extLst>
              <a:ext uri="{FF2B5EF4-FFF2-40B4-BE49-F238E27FC236}">
                <a16:creationId xmlns:a16="http://schemas.microsoft.com/office/drawing/2014/main" xmlns="" id="{6358F2B1-7311-B14A-AD59-787B88F0ADF9}"/>
              </a:ext>
            </a:extLst>
          </p:cNvPr>
          <p:cNvPicPr>
            <a:picLocks noChangeAspect="1"/>
          </p:cNvPicPr>
          <p:nvPr userDrawn="1"/>
        </p:nvPicPr>
        <p:blipFill>
          <a:blip r:embed="rId3"/>
          <a:stretch>
            <a:fillRect/>
          </a:stretch>
        </p:blipFill>
        <p:spPr>
          <a:xfrm>
            <a:off x="8269884" y="4942085"/>
            <a:ext cx="3454583" cy="905452"/>
          </a:xfrm>
          <a:prstGeom prst="rect">
            <a:avLst/>
          </a:prstGeom>
        </p:spPr>
      </p:pic>
    </p:spTree>
    <p:extLst>
      <p:ext uri="{BB962C8B-B14F-4D97-AF65-F5344CB8AC3E}">
        <p14:creationId xmlns:p14="http://schemas.microsoft.com/office/powerpoint/2010/main" val="2082934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 Dark Gra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chemeClr val="bg1"/>
                </a:solidFill>
              </a:defRPr>
            </a:lvl1pPr>
          </a:lstStyle>
          <a:p>
            <a:r>
              <a:rPr lang="en-US" dirty="0"/>
              <a:t>&lt;Title &amp; content layout&gt;</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74D97F68-CC38-3C48-B083-3B4A1457065E}" type="slidenum">
              <a:rPr lang="en-US" smtClean="0"/>
              <a:pPr/>
              <a:t>‹#›</a:t>
            </a:fld>
            <a:endParaRPr lang="en-US"/>
          </a:p>
        </p:txBody>
      </p:sp>
      <p:pic>
        <p:nvPicPr>
          <p:cNvPr id="7" name="Picture 6" descr="Merk IFL white.png"/>
          <p:cNvPicPr>
            <a:picLocks noChangeAspect="1"/>
          </p:cNvPicPr>
          <p:nvPr userDrawn="1"/>
        </p:nvPicPr>
        <p:blipFill>
          <a:blip r:embed="rId2"/>
          <a:stretch>
            <a:fillRect/>
          </a:stretch>
        </p:blipFill>
        <p:spPr>
          <a:xfrm>
            <a:off x="850741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 Light Teal">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p>
            <a:r>
              <a:rPr lang="en-US" dirty="0"/>
              <a:t>&lt;Title &amp; content layout&gt;</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pic>
        <p:nvPicPr>
          <p:cNvPr id="7" name="Picture 6" descr="Merk IFL white.png"/>
          <p:cNvPicPr>
            <a:picLocks noChangeAspect="1"/>
          </p:cNvPicPr>
          <p:nvPr userDrawn="1"/>
        </p:nvPicPr>
        <p:blipFill>
          <a:blip r:embed="rId2"/>
          <a:stretch>
            <a:fillRect/>
          </a:stretch>
        </p:blipFill>
        <p:spPr>
          <a:xfrm>
            <a:off x="850741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m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chemeClr val="accent2"/>
                </a:solidFill>
              </a:defRPr>
            </a:lvl1pPr>
          </a:lstStyle>
          <a:p>
            <a:r>
              <a:rPr lang="en-US" dirty="0"/>
              <a:t>&lt;Team Slide&gt;</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sp>
        <p:nvSpPr>
          <p:cNvPr id="8" name="Text Placeholder 7"/>
          <p:cNvSpPr>
            <a:spLocks noGrp="1"/>
          </p:cNvSpPr>
          <p:nvPr>
            <p:ph type="body" sz="quarter" idx="13" hasCustomPrompt="1"/>
          </p:nvPr>
        </p:nvSpPr>
        <p:spPr>
          <a:xfrm>
            <a:off x="104277"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10" name="Picture Placeholder 9"/>
          <p:cNvSpPr>
            <a:spLocks noGrp="1"/>
          </p:cNvSpPr>
          <p:nvPr>
            <p:ph type="pic" sz="quarter" idx="14"/>
          </p:nvPr>
        </p:nvSpPr>
        <p:spPr>
          <a:xfrm>
            <a:off x="104278" y="2116090"/>
            <a:ext cx="1627188" cy="1627187"/>
          </a:xfrm>
          <a:solidFill>
            <a:schemeClr val="accent1"/>
          </a:solidFill>
          <a:ln>
            <a:noFill/>
          </a:ln>
        </p:spPr>
        <p:txBody>
          <a:bodyPr/>
          <a:lstStyle>
            <a:lvl1pPr>
              <a:defRPr sz="1400">
                <a:solidFill>
                  <a:srgbClr val="FFFFFF"/>
                </a:solidFill>
              </a:defRPr>
            </a:lvl1pPr>
          </a:lstStyle>
          <a:p>
            <a:endParaRPr lang="en-US"/>
          </a:p>
        </p:txBody>
      </p:sp>
      <p:sp>
        <p:nvSpPr>
          <p:cNvPr id="11" name="Picture Placeholder 9"/>
          <p:cNvSpPr>
            <a:spLocks noGrp="1"/>
          </p:cNvSpPr>
          <p:nvPr>
            <p:ph type="pic" sz="quarter" idx="15"/>
          </p:nvPr>
        </p:nvSpPr>
        <p:spPr>
          <a:xfrm>
            <a:off x="1829792" y="2116090"/>
            <a:ext cx="1627188" cy="1627187"/>
          </a:xfrm>
          <a:solidFill>
            <a:schemeClr val="accent3"/>
          </a:solidFill>
          <a:ln>
            <a:noFill/>
          </a:ln>
        </p:spPr>
        <p:txBody>
          <a:bodyPr/>
          <a:lstStyle>
            <a:lvl1pPr>
              <a:defRPr sz="1400">
                <a:solidFill>
                  <a:srgbClr val="FFFFFF"/>
                </a:solidFill>
              </a:defRPr>
            </a:lvl1pPr>
          </a:lstStyle>
          <a:p>
            <a:endParaRPr lang="en-US"/>
          </a:p>
        </p:txBody>
      </p:sp>
      <p:sp>
        <p:nvSpPr>
          <p:cNvPr id="12" name="Picture Placeholder 9"/>
          <p:cNvSpPr>
            <a:spLocks noGrp="1"/>
          </p:cNvSpPr>
          <p:nvPr>
            <p:ph type="pic" sz="quarter" idx="16"/>
          </p:nvPr>
        </p:nvSpPr>
        <p:spPr>
          <a:xfrm>
            <a:off x="3555306" y="2116090"/>
            <a:ext cx="1627188" cy="1627187"/>
          </a:xfrm>
          <a:solidFill>
            <a:schemeClr val="accent2"/>
          </a:solidFill>
          <a:ln>
            <a:noFill/>
          </a:ln>
        </p:spPr>
        <p:txBody>
          <a:bodyPr/>
          <a:lstStyle>
            <a:lvl1pPr>
              <a:defRPr sz="1400">
                <a:solidFill>
                  <a:srgbClr val="FFFFFF"/>
                </a:solidFill>
              </a:defRPr>
            </a:lvl1pPr>
          </a:lstStyle>
          <a:p>
            <a:endParaRPr lang="en-US"/>
          </a:p>
        </p:txBody>
      </p:sp>
      <p:sp>
        <p:nvSpPr>
          <p:cNvPr id="13" name="Picture Placeholder 9"/>
          <p:cNvSpPr>
            <a:spLocks noGrp="1"/>
          </p:cNvSpPr>
          <p:nvPr>
            <p:ph type="pic" sz="quarter" idx="17"/>
          </p:nvPr>
        </p:nvSpPr>
        <p:spPr>
          <a:xfrm>
            <a:off x="5280820" y="2116090"/>
            <a:ext cx="1627188" cy="1627187"/>
          </a:xfrm>
          <a:solidFill>
            <a:schemeClr val="bg2"/>
          </a:solidFill>
          <a:ln>
            <a:noFill/>
          </a:ln>
        </p:spPr>
        <p:txBody>
          <a:bodyPr/>
          <a:lstStyle>
            <a:lvl1pPr>
              <a:defRPr sz="1400">
                <a:solidFill>
                  <a:srgbClr val="FFFFFF"/>
                </a:solidFill>
              </a:defRPr>
            </a:lvl1pPr>
          </a:lstStyle>
          <a:p>
            <a:endParaRPr lang="en-US"/>
          </a:p>
        </p:txBody>
      </p:sp>
      <p:sp>
        <p:nvSpPr>
          <p:cNvPr id="14" name="Picture Placeholder 9"/>
          <p:cNvSpPr>
            <a:spLocks noGrp="1"/>
          </p:cNvSpPr>
          <p:nvPr>
            <p:ph type="pic" sz="quarter" idx="18"/>
          </p:nvPr>
        </p:nvSpPr>
        <p:spPr>
          <a:xfrm>
            <a:off x="7006334" y="2116090"/>
            <a:ext cx="1627188" cy="1627187"/>
          </a:xfrm>
          <a:solidFill>
            <a:schemeClr val="accent1"/>
          </a:solidFill>
          <a:ln>
            <a:noFill/>
          </a:ln>
        </p:spPr>
        <p:txBody>
          <a:bodyPr/>
          <a:lstStyle>
            <a:lvl1pPr>
              <a:defRPr sz="1400">
                <a:solidFill>
                  <a:srgbClr val="FFFFFF"/>
                </a:solidFill>
              </a:defRPr>
            </a:lvl1pPr>
          </a:lstStyle>
          <a:p>
            <a:endParaRPr lang="en-US"/>
          </a:p>
        </p:txBody>
      </p:sp>
      <p:sp>
        <p:nvSpPr>
          <p:cNvPr id="15" name="Picture Placeholder 9"/>
          <p:cNvSpPr>
            <a:spLocks noGrp="1"/>
          </p:cNvSpPr>
          <p:nvPr>
            <p:ph type="pic" sz="quarter" idx="19"/>
          </p:nvPr>
        </p:nvSpPr>
        <p:spPr>
          <a:xfrm>
            <a:off x="8731848" y="2116090"/>
            <a:ext cx="1627188" cy="1627187"/>
          </a:xfrm>
          <a:solidFill>
            <a:schemeClr val="accent4"/>
          </a:solidFill>
          <a:ln>
            <a:noFill/>
          </a:ln>
        </p:spPr>
        <p:txBody>
          <a:bodyPr/>
          <a:lstStyle>
            <a:lvl1pPr>
              <a:defRPr sz="1400">
                <a:solidFill>
                  <a:srgbClr val="FFFFFF"/>
                </a:solidFill>
              </a:defRPr>
            </a:lvl1pPr>
          </a:lstStyle>
          <a:p>
            <a:endParaRPr lang="en-US"/>
          </a:p>
        </p:txBody>
      </p:sp>
      <p:sp>
        <p:nvSpPr>
          <p:cNvPr id="16" name="Picture Placeholder 9"/>
          <p:cNvSpPr>
            <a:spLocks noGrp="1"/>
          </p:cNvSpPr>
          <p:nvPr>
            <p:ph type="pic" sz="quarter" idx="20"/>
          </p:nvPr>
        </p:nvSpPr>
        <p:spPr>
          <a:xfrm>
            <a:off x="10457360" y="2116090"/>
            <a:ext cx="1627188" cy="1627187"/>
          </a:xfrm>
          <a:solidFill>
            <a:schemeClr val="accent2"/>
          </a:solidFill>
          <a:ln>
            <a:noFill/>
          </a:ln>
        </p:spPr>
        <p:txBody>
          <a:bodyPr/>
          <a:lstStyle>
            <a:lvl1pPr>
              <a:defRPr sz="1400">
                <a:solidFill>
                  <a:srgbClr val="FFFFFF"/>
                </a:solidFill>
              </a:defRPr>
            </a:lvl1pPr>
          </a:lstStyle>
          <a:p>
            <a:endParaRPr lang="en-US"/>
          </a:p>
        </p:txBody>
      </p:sp>
      <p:sp>
        <p:nvSpPr>
          <p:cNvPr id="17" name="Text Placeholder 7"/>
          <p:cNvSpPr>
            <a:spLocks noGrp="1"/>
          </p:cNvSpPr>
          <p:nvPr>
            <p:ph type="body" sz="quarter" idx="21" hasCustomPrompt="1"/>
          </p:nvPr>
        </p:nvSpPr>
        <p:spPr>
          <a:xfrm>
            <a:off x="1829792"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18" name="Text Placeholder 7"/>
          <p:cNvSpPr>
            <a:spLocks noGrp="1"/>
          </p:cNvSpPr>
          <p:nvPr>
            <p:ph type="body" sz="quarter" idx="22" hasCustomPrompt="1"/>
          </p:nvPr>
        </p:nvSpPr>
        <p:spPr>
          <a:xfrm>
            <a:off x="3555306"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19" name="Text Placeholder 7"/>
          <p:cNvSpPr>
            <a:spLocks noGrp="1"/>
          </p:cNvSpPr>
          <p:nvPr>
            <p:ph type="body" sz="quarter" idx="23" hasCustomPrompt="1"/>
          </p:nvPr>
        </p:nvSpPr>
        <p:spPr>
          <a:xfrm>
            <a:off x="5280820"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20" name="Text Placeholder 7"/>
          <p:cNvSpPr>
            <a:spLocks noGrp="1"/>
          </p:cNvSpPr>
          <p:nvPr>
            <p:ph type="body" sz="quarter" idx="24" hasCustomPrompt="1"/>
          </p:nvPr>
        </p:nvSpPr>
        <p:spPr>
          <a:xfrm>
            <a:off x="7006334"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21" name="Text Placeholder 7"/>
          <p:cNvSpPr>
            <a:spLocks noGrp="1"/>
          </p:cNvSpPr>
          <p:nvPr>
            <p:ph type="body" sz="quarter" idx="25" hasCustomPrompt="1"/>
          </p:nvPr>
        </p:nvSpPr>
        <p:spPr>
          <a:xfrm>
            <a:off x="8731848"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sp>
        <p:nvSpPr>
          <p:cNvPr id="22" name="Text Placeholder 7"/>
          <p:cNvSpPr>
            <a:spLocks noGrp="1"/>
          </p:cNvSpPr>
          <p:nvPr>
            <p:ph type="body" sz="quarter" idx="26" hasCustomPrompt="1"/>
          </p:nvPr>
        </p:nvSpPr>
        <p:spPr>
          <a:xfrm>
            <a:off x="10457360" y="3846465"/>
            <a:ext cx="1645920" cy="752475"/>
          </a:xfrm>
          <a:noFill/>
        </p:spPr>
        <p:txBody>
          <a:bodyPr/>
          <a:lstStyle>
            <a:lvl1pPr>
              <a:spcBef>
                <a:spcPts val="0"/>
              </a:spcBef>
              <a:defRPr sz="1300" b="1">
                <a:solidFill>
                  <a:schemeClr val="accent2"/>
                </a:solidFill>
              </a:defRPr>
            </a:lvl1pPr>
            <a:lvl2pPr marL="0" indent="0">
              <a:spcBef>
                <a:spcPts val="300"/>
              </a:spcBef>
              <a:buNone/>
              <a:defRPr sz="1200">
                <a:solidFill>
                  <a:srgbClr val="FFFFFF"/>
                </a:solidFill>
              </a:defRPr>
            </a:lvl2pPr>
            <a:lvl3pPr marL="100013" indent="-90488">
              <a:buFont typeface="Arial"/>
              <a:buChar char="•"/>
              <a:defRPr sz="1200">
                <a:solidFill>
                  <a:srgbClr val="FFFFFF"/>
                </a:solidFill>
              </a:defRPr>
            </a:lvl3pPr>
            <a:lvl4pPr>
              <a:defRPr sz="1200"/>
            </a:lvl4pPr>
            <a:lvl5pPr>
              <a:defRPr sz="1200"/>
            </a:lvl5pPr>
          </a:lstStyle>
          <a:p>
            <a:pPr lvl="0"/>
            <a:r>
              <a:rPr lang="en-US" dirty="0"/>
              <a:t>First Name &amp; Surname indent for Title</a:t>
            </a:r>
          </a:p>
          <a:p>
            <a:pPr lvl="1"/>
            <a:r>
              <a:rPr lang="en-US" dirty="0"/>
              <a:t>Title</a:t>
            </a:r>
          </a:p>
        </p:txBody>
      </p:sp>
      <p:pic>
        <p:nvPicPr>
          <p:cNvPr id="24" name="Picture 23" descr="Merk IFL white.png"/>
          <p:cNvPicPr>
            <a:picLocks noChangeAspect="1"/>
          </p:cNvPicPr>
          <p:nvPr userDrawn="1"/>
        </p:nvPicPr>
        <p:blipFill>
          <a:blip r:embed="rId2"/>
          <a:stretch>
            <a:fillRect/>
          </a:stretch>
        </p:blipFill>
        <p:spPr>
          <a:xfrm>
            <a:off x="850741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w/Number">
    <p:bg>
      <p:bgPr>
        <a:solidFill>
          <a:schemeClr val="tx2"/>
        </a:solidFill>
        <a:effectLst/>
      </p:bgPr>
    </p:bg>
    <p:spTree>
      <p:nvGrpSpPr>
        <p:cNvPr id="1" name=""/>
        <p:cNvGrpSpPr/>
        <p:nvPr/>
      </p:nvGrpSpPr>
      <p:grpSpPr>
        <a:xfrm>
          <a:off x="0" y="0"/>
          <a:ext cx="0" cy="0"/>
          <a:chOff x="0" y="0"/>
          <a:chExt cx="0" cy="0"/>
        </a:xfrm>
      </p:grpSpPr>
      <p:pic>
        <p:nvPicPr>
          <p:cNvPr id="8" name="Picture 7" descr="MRK_Divider.jpg"/>
          <p:cNvPicPr>
            <a:picLocks noChangeAspect="1"/>
          </p:cNvPicPr>
          <p:nvPr userDrawn="1"/>
        </p:nvPicPr>
        <p:blipFill>
          <a:blip r:embed="rId2"/>
          <a:stretch>
            <a:fillRect/>
          </a:stretch>
        </p:blipFill>
        <p:spPr bwMode="ltGray">
          <a:xfrm>
            <a:off x="-9208" y="-3525"/>
            <a:ext cx="12207240" cy="6865049"/>
          </a:xfrm>
          <a:prstGeom prst="rect">
            <a:avLst/>
          </a:prstGeom>
        </p:spPr>
      </p:pic>
      <p:sp>
        <p:nvSpPr>
          <p:cNvPr id="2" name="Title 1"/>
          <p:cNvSpPr>
            <a:spLocks noGrp="1"/>
          </p:cNvSpPr>
          <p:nvPr>
            <p:ph type="title" hasCustomPrompt="1"/>
          </p:nvPr>
        </p:nvSpPr>
        <p:spPr>
          <a:xfrm>
            <a:off x="619383" y="2362201"/>
            <a:ext cx="7156192" cy="2133600"/>
          </a:xfrm>
        </p:spPr>
        <p:txBody>
          <a:bodyPr anchor="ctr" anchorCtr="0">
            <a:normAutofit/>
          </a:bodyPr>
          <a:lstStyle>
            <a:lvl1pPr algn="l">
              <a:lnSpc>
                <a:spcPct val="78000"/>
              </a:lnSpc>
              <a:defRPr sz="4400" b="0" cap="all" spc="30" baseline="0">
                <a:solidFill>
                  <a:schemeClr val="tx1"/>
                </a:solidFill>
              </a:defRPr>
            </a:lvl1pPr>
          </a:lstStyle>
          <a:p>
            <a:r>
              <a:rPr lang="en-US" dirty="0"/>
              <a:t>&lt;Insert title&gt;</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sp>
        <p:nvSpPr>
          <p:cNvPr id="10" name="Text Placeholder 2"/>
          <p:cNvSpPr>
            <a:spLocks noGrp="1"/>
          </p:cNvSpPr>
          <p:nvPr>
            <p:ph type="body" idx="1" hasCustomPrompt="1"/>
          </p:nvPr>
        </p:nvSpPr>
        <p:spPr>
          <a:xfrm>
            <a:off x="619383" y="4631269"/>
            <a:ext cx="7156192" cy="1380067"/>
          </a:xfrm>
        </p:spPr>
        <p:txBody>
          <a:bodyPr anchor="t" anchorCtr="0"/>
          <a:lstStyle>
            <a:lvl1pPr marL="0" indent="0">
              <a:lnSpc>
                <a:spcPct val="95000"/>
              </a:lnSpc>
              <a:buNone/>
              <a:defRPr sz="2000" baseline="0">
                <a:solidFill>
                  <a:schemeClr val="tx1"/>
                </a:solidFill>
              </a:defRPr>
            </a:lvl1pPr>
            <a:lvl2pPr marL="185738" indent="-152400">
              <a:lnSpc>
                <a:spcPct val="95000"/>
              </a:lnSpc>
              <a:spcBef>
                <a:spcPts val="200"/>
              </a:spcBef>
              <a:buFont typeface="Arial"/>
              <a:buChar char="•"/>
              <a:defRPr sz="2000">
                <a:solidFill>
                  <a:srgbClr val="000000"/>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&lt;Optional Subtitle&gt;</a:t>
            </a:r>
          </a:p>
        </p:txBody>
      </p:sp>
    </p:spTree>
    <p:extLst>
      <p:ext uri="{BB962C8B-B14F-4D97-AF65-F5344CB8AC3E}">
        <p14:creationId xmlns:p14="http://schemas.microsoft.com/office/powerpoint/2010/main" val="267880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divider – Warm Gray">
    <p:bg>
      <p:bgPr>
        <a:solidFill>
          <a:schemeClr val="accent4"/>
        </a:solidFill>
        <a:effectLst/>
      </p:bgPr>
    </p:bg>
    <p:spTree>
      <p:nvGrpSpPr>
        <p:cNvPr id="1" name=""/>
        <p:cNvGrpSpPr/>
        <p:nvPr/>
      </p:nvGrpSpPr>
      <p:grpSpPr>
        <a:xfrm>
          <a:off x="0" y="0"/>
          <a:ext cx="0" cy="0"/>
          <a:chOff x="0" y="0"/>
          <a:chExt cx="0" cy="0"/>
        </a:xfrm>
      </p:grpSpPr>
      <p:pic>
        <p:nvPicPr>
          <p:cNvPr id="7" name="Picture 6" descr="MRK_SubDivider.jpg"/>
          <p:cNvPicPr>
            <a:picLocks noChangeAspect="1"/>
          </p:cNvPicPr>
          <p:nvPr userDrawn="1"/>
        </p:nvPicPr>
        <p:blipFill>
          <a:blip r:embed="rId2"/>
          <a:stretch>
            <a:fillRect/>
          </a:stretch>
        </p:blipFill>
        <p:spPr bwMode="ltGray">
          <a:xfrm>
            <a:off x="-9208" y="-4858"/>
            <a:ext cx="12207240" cy="6867716"/>
          </a:xfrm>
          <a:prstGeom prst="rect">
            <a:avLst/>
          </a:prstGeom>
        </p:spPr>
      </p:pic>
      <p:sp>
        <p:nvSpPr>
          <p:cNvPr id="2" name="Title 1"/>
          <p:cNvSpPr>
            <a:spLocks noGrp="1"/>
          </p:cNvSpPr>
          <p:nvPr>
            <p:ph type="title" hasCustomPrompt="1"/>
          </p:nvPr>
        </p:nvSpPr>
        <p:spPr>
          <a:xfrm>
            <a:off x="619383" y="2747963"/>
            <a:ext cx="6568817" cy="1362075"/>
          </a:xfrm>
        </p:spPr>
        <p:txBody>
          <a:bodyPr anchor="ctr" anchorCtr="0"/>
          <a:lstStyle>
            <a:lvl1pPr algn="l">
              <a:lnSpc>
                <a:spcPct val="82000"/>
              </a:lnSpc>
              <a:defRPr sz="3600" b="0" cap="none" spc="30" baseline="0">
                <a:solidFill>
                  <a:schemeClr val="tx1"/>
                </a:solidFill>
              </a:defRPr>
            </a:lvl1pPr>
          </a:lstStyle>
          <a:p>
            <a:r>
              <a:rPr lang="en-US" dirty="0"/>
              <a:t>&lt;Insert Title&gt;</a:t>
            </a:r>
          </a:p>
        </p:txBody>
      </p:sp>
      <p:sp>
        <p:nvSpPr>
          <p:cNvPr id="3" name="Text Placeholder 2"/>
          <p:cNvSpPr>
            <a:spLocks noGrp="1"/>
          </p:cNvSpPr>
          <p:nvPr>
            <p:ph type="body" idx="1" hasCustomPrompt="1"/>
          </p:nvPr>
        </p:nvSpPr>
        <p:spPr>
          <a:xfrm>
            <a:off x="619383" y="4631269"/>
            <a:ext cx="6568817" cy="1380067"/>
          </a:xfrm>
        </p:spPr>
        <p:txBody>
          <a:bodyPr anchor="t" anchorCtr="0"/>
          <a:lstStyle>
            <a:lvl1pPr marL="0" indent="0">
              <a:lnSpc>
                <a:spcPct val="95000"/>
              </a:lnSpc>
              <a:buNone/>
              <a:defRPr sz="2000" baseline="0">
                <a:solidFill>
                  <a:schemeClr val="tx1"/>
                </a:solidFill>
              </a:defRPr>
            </a:lvl1pPr>
            <a:lvl2pPr marL="185738" indent="-152400">
              <a:lnSpc>
                <a:spcPct val="95000"/>
              </a:lnSpc>
              <a:spcBef>
                <a:spcPts val="200"/>
              </a:spcBef>
              <a:buFont typeface="Arial"/>
              <a:buChar char="•"/>
              <a:defRPr sz="2000">
                <a:solidFill>
                  <a:srgbClr val="000000"/>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&lt;Optional Subtitle&gt;</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spTree>
    <p:extLst>
      <p:ext uri="{BB962C8B-B14F-4D97-AF65-F5344CB8AC3E}">
        <p14:creationId xmlns:p14="http://schemas.microsoft.com/office/powerpoint/2010/main" val="267880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divider – Dark Gray">
    <p:bg>
      <p:bgPr>
        <a:solidFill>
          <a:schemeClr val="accent4"/>
        </a:solidFill>
        <a:effectLst/>
      </p:bgPr>
    </p:bg>
    <p:spTree>
      <p:nvGrpSpPr>
        <p:cNvPr id="1" name=""/>
        <p:cNvGrpSpPr/>
        <p:nvPr/>
      </p:nvGrpSpPr>
      <p:grpSpPr>
        <a:xfrm>
          <a:off x="0" y="0"/>
          <a:ext cx="0" cy="0"/>
          <a:chOff x="0" y="0"/>
          <a:chExt cx="0" cy="0"/>
        </a:xfrm>
      </p:grpSpPr>
      <p:pic>
        <p:nvPicPr>
          <p:cNvPr id="7" name="Picture 6" descr="MRK_SubDivider.jpg"/>
          <p:cNvPicPr>
            <a:picLocks noChangeAspect="1"/>
          </p:cNvPicPr>
          <p:nvPr userDrawn="1"/>
        </p:nvPicPr>
        <p:blipFill>
          <a:blip r:embed="rId2"/>
          <a:stretch>
            <a:fillRect/>
          </a:stretch>
        </p:blipFill>
        <p:spPr bwMode="ltGray">
          <a:xfrm>
            <a:off x="-9208" y="-4858"/>
            <a:ext cx="12207239" cy="6867716"/>
          </a:xfrm>
          <a:prstGeom prst="rect">
            <a:avLst/>
          </a:prstGeom>
        </p:spPr>
      </p:pic>
      <p:sp>
        <p:nvSpPr>
          <p:cNvPr id="2" name="Title 1"/>
          <p:cNvSpPr>
            <a:spLocks noGrp="1"/>
          </p:cNvSpPr>
          <p:nvPr>
            <p:ph type="title" hasCustomPrompt="1"/>
          </p:nvPr>
        </p:nvSpPr>
        <p:spPr>
          <a:xfrm>
            <a:off x="619383" y="2747963"/>
            <a:ext cx="6568817" cy="1362075"/>
          </a:xfrm>
        </p:spPr>
        <p:txBody>
          <a:bodyPr anchor="ctr" anchorCtr="0"/>
          <a:lstStyle>
            <a:lvl1pPr algn="l">
              <a:lnSpc>
                <a:spcPct val="82000"/>
              </a:lnSpc>
              <a:defRPr sz="3600" b="0" cap="none" spc="30" baseline="0">
                <a:solidFill>
                  <a:srgbClr val="FFFFFF"/>
                </a:solidFill>
              </a:defRPr>
            </a:lvl1pPr>
          </a:lstStyle>
          <a:p>
            <a:r>
              <a:rPr lang="en-US" dirty="0"/>
              <a:t>&lt;Insert Title&gt;</a:t>
            </a:r>
          </a:p>
        </p:txBody>
      </p:sp>
      <p:sp>
        <p:nvSpPr>
          <p:cNvPr id="3" name="Text Placeholder 2"/>
          <p:cNvSpPr>
            <a:spLocks noGrp="1"/>
          </p:cNvSpPr>
          <p:nvPr>
            <p:ph type="body" idx="1" hasCustomPrompt="1"/>
          </p:nvPr>
        </p:nvSpPr>
        <p:spPr>
          <a:xfrm>
            <a:off x="619383" y="4631269"/>
            <a:ext cx="6568817" cy="1380067"/>
          </a:xfrm>
        </p:spPr>
        <p:txBody>
          <a:bodyPr anchor="t" anchorCtr="0"/>
          <a:lstStyle>
            <a:lvl1pPr marL="0" indent="0">
              <a:lnSpc>
                <a:spcPct val="95000"/>
              </a:lnSpc>
              <a:buNone/>
              <a:defRPr sz="2000" baseline="0">
                <a:solidFill>
                  <a:srgbClr val="FFFFFF"/>
                </a:solidFill>
              </a:defRPr>
            </a:lvl1pPr>
            <a:lvl2pPr marL="185738" indent="-152400">
              <a:lnSpc>
                <a:spcPct val="95000"/>
              </a:lnSpc>
              <a:spcBef>
                <a:spcPts val="200"/>
              </a:spcBef>
              <a:buFont typeface="Arial"/>
              <a:buChar char="•"/>
              <a:defRPr sz="2000">
                <a:solidFill>
                  <a:srgbClr val="000000"/>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&lt;Optional Subtitle&gt;</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spTree>
    <p:extLst>
      <p:ext uri="{BB962C8B-B14F-4D97-AF65-F5344CB8AC3E}">
        <p14:creationId xmlns:p14="http://schemas.microsoft.com/office/powerpoint/2010/main" val="267880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column w/green call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&lt;2-column with Green callout&gt;</a:t>
            </a:r>
          </a:p>
        </p:txBody>
      </p:sp>
      <p:sp>
        <p:nvSpPr>
          <p:cNvPr id="3" name="Content Placeholder 2"/>
          <p:cNvSpPr>
            <a:spLocks noGrp="1"/>
          </p:cNvSpPr>
          <p:nvPr>
            <p:ph idx="1"/>
          </p:nvPr>
        </p:nvSpPr>
        <p:spPr>
          <a:xfrm>
            <a:off x="6315075" y="1853398"/>
            <a:ext cx="5264942"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PROPRIETARY ICONS HERE</a:t>
            </a:r>
          </a:p>
        </p:txBody>
      </p:sp>
      <p:sp>
        <p:nvSpPr>
          <p:cNvPr id="6" name="Slide Number Placeholder 5"/>
          <p:cNvSpPr>
            <a:spLocks noGrp="1"/>
          </p:cNvSpPr>
          <p:nvPr>
            <p:ph type="sldNum" sz="quarter" idx="12"/>
          </p:nvPr>
        </p:nvSpPr>
        <p:spPr/>
        <p:txBody>
          <a:bodyPr/>
          <a:lstStyle/>
          <a:p>
            <a:fld id="{74D97F68-CC38-3C48-B083-3B4A1457065E}" type="slidenum">
              <a:rPr lang="en-US" smtClean="0"/>
              <a:pPr/>
              <a:t>‹#›</a:t>
            </a:fld>
            <a:endParaRPr lang="en-US"/>
          </a:p>
        </p:txBody>
      </p:sp>
      <p:sp>
        <p:nvSpPr>
          <p:cNvPr id="8" name="Content Placeholder 2"/>
          <p:cNvSpPr>
            <a:spLocks noGrp="1"/>
          </p:cNvSpPr>
          <p:nvPr>
            <p:ph idx="13" hasCustomPrompt="1"/>
          </p:nvPr>
        </p:nvSpPr>
        <p:spPr>
          <a:xfrm>
            <a:off x="619383" y="1853398"/>
            <a:ext cx="5264942" cy="4290227"/>
          </a:xfrm>
        </p:spPr>
        <p:txBody>
          <a:bodyPr anchor="ctr" anchorCtr="0"/>
          <a:lstStyle>
            <a:lvl1pPr>
              <a:lnSpc>
                <a:spcPct val="80000"/>
              </a:lnSpc>
              <a:spcBef>
                <a:spcPts val="1600"/>
              </a:spcBef>
              <a:defRPr sz="3200" b="1" cap="all" spc="30">
                <a:solidFill>
                  <a:schemeClr val="accent1"/>
                </a:solidFill>
              </a:defRPr>
            </a:lvl1pPr>
            <a:lvl2pPr marL="220663" indent="-169863">
              <a:lnSpc>
                <a:spcPct val="90000"/>
              </a:lnSpc>
              <a:spcBef>
                <a:spcPts val="300"/>
              </a:spcBef>
              <a:buFont typeface="Arial"/>
              <a:buChar char="•"/>
              <a:defRPr sz="2400">
                <a:solidFill>
                  <a:schemeClr val="accent1"/>
                </a:solidFill>
              </a:defRPr>
            </a:lvl2pPr>
            <a:lvl3pPr marL="423863" indent="-187325">
              <a:lnSpc>
                <a:spcPct val="90000"/>
              </a:lnSpc>
              <a:spcBef>
                <a:spcPts val="100"/>
              </a:spcBef>
              <a:defRPr sz="2000">
                <a:solidFill>
                  <a:schemeClr val="accent1"/>
                </a:solidFill>
              </a:defRPr>
            </a:lvl3pPr>
          </a:lstStyle>
          <a:p>
            <a:pPr lvl="0"/>
            <a:r>
              <a:rPr lang="en-US" dirty="0"/>
              <a:t>&lt;Insert large type callout or image&gt;</a:t>
            </a:r>
          </a:p>
          <a:p>
            <a:pPr lvl="1"/>
            <a:r>
              <a:rPr lang="en-US" dirty="0"/>
              <a:t>Second level</a:t>
            </a:r>
          </a:p>
          <a:p>
            <a:pPr lvl="2"/>
            <a:r>
              <a:rPr lang="en-US" dirty="0"/>
              <a:t>Third level</a:t>
            </a:r>
          </a:p>
        </p:txBody>
      </p:sp>
      <p:pic>
        <p:nvPicPr>
          <p:cNvPr id="9" name="Picture 8"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&lt;2 column&gt;</a:t>
            </a:r>
          </a:p>
        </p:txBody>
      </p:sp>
      <p:sp>
        <p:nvSpPr>
          <p:cNvPr id="3" name="Content Placeholder 2"/>
          <p:cNvSpPr>
            <a:spLocks noGrp="1"/>
          </p:cNvSpPr>
          <p:nvPr>
            <p:ph idx="1"/>
          </p:nvPr>
        </p:nvSpPr>
        <p:spPr>
          <a:xfrm>
            <a:off x="6315075" y="1853398"/>
            <a:ext cx="5264942"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PROPRIETARY ICONS HERE</a:t>
            </a:r>
          </a:p>
        </p:txBody>
      </p:sp>
      <p:sp>
        <p:nvSpPr>
          <p:cNvPr id="6" name="Slide Number Placeholder 5"/>
          <p:cNvSpPr>
            <a:spLocks noGrp="1"/>
          </p:cNvSpPr>
          <p:nvPr>
            <p:ph type="sldNum" sz="quarter" idx="12"/>
          </p:nvPr>
        </p:nvSpPr>
        <p:spPr/>
        <p:txBody>
          <a:bodyPr/>
          <a:lstStyle/>
          <a:p>
            <a:fld id="{74D97F68-CC38-3C48-B083-3B4A1457065E}" type="slidenum">
              <a:rPr lang="en-US" smtClean="0"/>
              <a:pPr/>
              <a:t>‹#›</a:t>
            </a:fld>
            <a:endParaRPr lang="en-US"/>
          </a:p>
        </p:txBody>
      </p:sp>
      <p:sp>
        <p:nvSpPr>
          <p:cNvPr id="9" name="Content Placeholder 2"/>
          <p:cNvSpPr>
            <a:spLocks noGrp="1"/>
          </p:cNvSpPr>
          <p:nvPr>
            <p:ph idx="13"/>
          </p:nvPr>
        </p:nvSpPr>
        <p:spPr>
          <a:xfrm>
            <a:off x="619383" y="1853398"/>
            <a:ext cx="5264942"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text full call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&lt;Large text full callout&gt;</a:t>
            </a:r>
          </a:p>
        </p:txBody>
      </p:sp>
      <p:sp>
        <p:nvSpPr>
          <p:cNvPr id="3" name="Content Placeholder 2"/>
          <p:cNvSpPr>
            <a:spLocks noGrp="1"/>
          </p:cNvSpPr>
          <p:nvPr>
            <p:ph idx="1"/>
          </p:nvPr>
        </p:nvSpPr>
        <p:spPr>
          <a:xfrm>
            <a:off x="4426479" y="4555076"/>
            <a:ext cx="6239933" cy="1588550"/>
          </a:xfrm>
        </p:spPr>
        <p:txBody>
          <a:bodyPr/>
          <a:lstStyle>
            <a:lvl1pPr>
              <a:lnSpc>
                <a:spcPct val="94000"/>
              </a:lnSpc>
              <a:spcBef>
                <a:spcPts val="1000"/>
              </a:spcBef>
              <a:defRPr sz="2400"/>
            </a:lvl1pPr>
            <a:lvl2pPr>
              <a:lnSpc>
                <a:spcPct val="94000"/>
              </a:lnSpc>
              <a:defRPr sz="2400"/>
            </a:lvl2pPr>
            <a:lvl3pPr>
              <a:lnSpc>
                <a:spcPct val="94000"/>
              </a:lnSpc>
              <a:defRPr sz="2400"/>
            </a:lvl3pPr>
          </a:lstStyle>
          <a:p>
            <a:pPr lvl="0"/>
            <a:r>
              <a:rPr lang="en-US" dirty="0"/>
              <a:t>Click to edit Master text styles</a:t>
            </a:r>
          </a:p>
          <a:p>
            <a:pPr lvl="1"/>
            <a:r>
              <a:rPr lang="en-US" dirty="0"/>
              <a:t>Second level</a:t>
            </a:r>
          </a:p>
          <a:p>
            <a:pPr lvl="2"/>
            <a:r>
              <a:rPr lang="en-US" dirty="0"/>
              <a:t>Third level</a:t>
            </a:r>
          </a:p>
        </p:txBody>
      </p:sp>
      <p:sp>
        <p:nvSpPr>
          <p:cNvPr id="5" name="Footer Placeholder 4"/>
          <p:cNvSpPr>
            <a:spLocks noGrp="1"/>
          </p:cNvSpPr>
          <p:nvPr>
            <p:ph type="ftr" sz="quarter" idx="11"/>
          </p:nvPr>
        </p:nvSpPr>
        <p:spPr/>
        <p:txBody>
          <a:bodyPr/>
          <a:lstStyle/>
          <a:p>
            <a:r>
              <a:rPr lang="en-US"/>
              <a:t>PROPRIETARY ICONS HERE</a:t>
            </a:r>
          </a:p>
        </p:txBody>
      </p:sp>
      <p:sp>
        <p:nvSpPr>
          <p:cNvPr id="6" name="Slide Number Placeholder 5"/>
          <p:cNvSpPr>
            <a:spLocks noGrp="1"/>
          </p:cNvSpPr>
          <p:nvPr>
            <p:ph type="sldNum" sz="quarter" idx="12"/>
          </p:nvPr>
        </p:nvSpPr>
        <p:spPr/>
        <p:txBody>
          <a:bodyPr/>
          <a:lstStyle/>
          <a:p>
            <a:fld id="{74D97F68-CC38-3C48-B083-3B4A1457065E}" type="slidenum">
              <a:rPr lang="en-US" smtClean="0"/>
              <a:pPr/>
              <a:t>‹#›</a:t>
            </a:fld>
            <a:endParaRPr lang="en-US"/>
          </a:p>
        </p:txBody>
      </p:sp>
      <p:sp>
        <p:nvSpPr>
          <p:cNvPr id="9" name="Content Placeholder 2"/>
          <p:cNvSpPr>
            <a:spLocks noGrp="1"/>
          </p:cNvSpPr>
          <p:nvPr>
            <p:ph idx="13"/>
          </p:nvPr>
        </p:nvSpPr>
        <p:spPr>
          <a:xfrm>
            <a:off x="616480" y="1522413"/>
            <a:ext cx="10049932" cy="2609326"/>
          </a:xfrm>
        </p:spPr>
        <p:txBody>
          <a:bodyPr anchor="b" anchorCtr="0"/>
          <a:lstStyle>
            <a:lvl1pPr>
              <a:lnSpc>
                <a:spcPct val="74000"/>
              </a:lnSpc>
              <a:spcBef>
                <a:spcPts val="2000"/>
              </a:spcBef>
              <a:defRPr sz="5800" cap="all" spc="30">
                <a:solidFill>
                  <a:srgbClr val="00877C"/>
                </a:solidFill>
              </a:defRPr>
            </a:lvl1pPr>
          </a:lstStyle>
          <a:p>
            <a:pPr lvl="0"/>
            <a:r>
              <a:rPr lang="en-US" dirty="0"/>
              <a:t>Click to edit Master text styles</a:t>
            </a:r>
          </a:p>
        </p:txBody>
      </p:sp>
      <p:pic>
        <p:nvPicPr>
          <p:cNvPr id="8" name="Picture 7"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2 stacked text content – Whi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baseline="0">
                <a:solidFill>
                  <a:srgbClr val="00877C"/>
                </a:solidFill>
              </a:defRPr>
            </a:lvl1pPr>
          </a:lstStyle>
          <a:p>
            <a:r>
              <a:rPr lang="en-US" dirty="0"/>
              <a:t>&lt;2 stacked content / table option&gt;</a:t>
            </a:r>
          </a:p>
        </p:txBody>
      </p:sp>
      <p:sp>
        <p:nvSpPr>
          <p:cNvPr id="3" name="Content Placeholder 2"/>
          <p:cNvSpPr>
            <a:spLocks noGrp="1"/>
          </p:cNvSpPr>
          <p:nvPr>
            <p:ph idx="1"/>
          </p:nvPr>
        </p:nvSpPr>
        <p:spPr>
          <a:xfrm>
            <a:off x="619382" y="1853399"/>
            <a:ext cx="10960635" cy="2847334"/>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rgbClr val="000000"/>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74D97F68-CC38-3C48-B083-3B4A1457065E}" type="slidenum">
              <a:rPr lang="en-US" smtClean="0"/>
              <a:pPr/>
              <a:t>‹#›</a:t>
            </a:fld>
            <a:endParaRPr lang="en-US"/>
          </a:p>
        </p:txBody>
      </p:sp>
      <p:sp>
        <p:nvSpPr>
          <p:cNvPr id="7" name="Content Placeholder 2"/>
          <p:cNvSpPr>
            <a:spLocks noGrp="1"/>
          </p:cNvSpPr>
          <p:nvPr>
            <p:ph idx="13"/>
          </p:nvPr>
        </p:nvSpPr>
        <p:spPr>
          <a:xfrm>
            <a:off x="619382" y="4896137"/>
            <a:ext cx="10960635" cy="1247487"/>
          </a:xfrm>
        </p:spPr>
        <p:txBody>
          <a:bodyPr/>
          <a:lstStyle>
            <a:lvl1pPr>
              <a:spcBef>
                <a:spcPts val="600"/>
              </a:spcBef>
              <a:defRPr sz="1800"/>
            </a:lvl1pPr>
            <a:lvl2pPr marL="180975" indent="-147638">
              <a:spcBef>
                <a:spcPts val="200"/>
              </a:spcBef>
              <a:defRPr sz="1800"/>
            </a:lvl2pPr>
            <a:lvl3pPr marL="368300" indent="-168275">
              <a:spcBef>
                <a:spcPts val="0"/>
              </a:spcBef>
              <a:defRPr sz="1700"/>
            </a:lvl3pPr>
            <a:lvl4pPr marL="501650" indent="-133350">
              <a:spcBef>
                <a:spcPts val="0"/>
              </a:spcBef>
              <a:buNone/>
              <a:defRPr sz="1600"/>
            </a:lvl4pPr>
          </a:lstStyle>
          <a:p>
            <a:pPr lvl="0"/>
            <a:r>
              <a:rPr lang="en-US" dirty="0"/>
              <a:t>Click to edit Master text styles</a:t>
            </a:r>
          </a:p>
          <a:p>
            <a:pPr lvl="1"/>
            <a:r>
              <a:rPr lang="en-US" dirty="0"/>
              <a:t>Second level</a:t>
            </a:r>
          </a:p>
          <a:p>
            <a:pPr lvl="2"/>
            <a:r>
              <a:rPr lang="en-US" dirty="0"/>
              <a:t>Third level</a:t>
            </a:r>
          </a:p>
        </p:txBody>
      </p:sp>
      <p:pic>
        <p:nvPicPr>
          <p:cNvPr id="9" name="Picture 8"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TOC – Green backgroun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chemeClr val="tx1"/>
                </a:solidFill>
              </a:defRPr>
            </a:lvl1pPr>
          </a:lstStyle>
          <a:p>
            <a:r>
              <a:rPr lang="en-US" dirty="0"/>
              <a:t>&lt;Agenda / TOC&gt;</a:t>
            </a:r>
          </a:p>
        </p:txBody>
      </p:sp>
      <p:sp>
        <p:nvSpPr>
          <p:cNvPr id="3" name="Content Placeholder 2"/>
          <p:cNvSpPr>
            <a:spLocks noGrp="1"/>
          </p:cNvSpPr>
          <p:nvPr>
            <p:ph idx="1"/>
          </p:nvPr>
        </p:nvSpPr>
        <p:spPr>
          <a:xfrm>
            <a:off x="619383" y="1853398"/>
            <a:ext cx="10959842" cy="4290227"/>
          </a:xfrm>
        </p:spPr>
        <p:txBody>
          <a:bodyPr numCol="2" spcCol="731520"/>
          <a:lstStyle>
            <a:lvl1pPr marL="368300" indent="-368300">
              <a:spcBef>
                <a:spcPts val="1000"/>
              </a:spcBef>
              <a:buFont typeface="+mj-lt"/>
              <a:buAutoNum type="arabicPeriod"/>
              <a:defRPr>
                <a:solidFill>
                  <a:schemeClr val="tx1"/>
                </a:solidFill>
              </a:defRPr>
            </a:lvl1pPr>
            <a:lvl2pPr marL="627063" indent="-258763">
              <a:buFont typeface="+mj-lt"/>
              <a:buAutoNum type="alphaLcPeriod"/>
              <a:defRPr>
                <a:solidFill>
                  <a:schemeClr val="tx1"/>
                </a:solidFill>
              </a:defRPr>
            </a:lvl2pPr>
            <a:lvl3pPr marL="849313" indent="-146050">
              <a:buFont typeface="Arial"/>
              <a:buChar char="•"/>
              <a:defRPr>
                <a:solidFill>
                  <a:schemeClr val="tx1"/>
                </a:solidFill>
              </a:defRPr>
            </a:lvl3pPr>
            <a:lvl4pPr marL="1055688" indent="-171450">
              <a:buFont typeface="Lucida Grande"/>
              <a:buChar char="–"/>
              <a:defRPr>
                <a:solidFill>
                  <a:schemeClr val="tx1"/>
                </a:solidFill>
              </a:defRPr>
            </a:lvl4pPr>
            <a:lvl5pPr marL="1279525" indent="-182563">
              <a:buFont typeface="Arial"/>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5908191" y="6433580"/>
            <a:ext cx="372443" cy="289247"/>
          </a:xfrm>
        </p:spPr>
        <p:txBody>
          <a:bodyPr/>
          <a:lstStyle>
            <a:lvl1pPr algn="ctr">
              <a:defRPr>
                <a:solidFill>
                  <a:schemeClr val="bg1"/>
                </a:solidFill>
              </a:defRPr>
            </a:lvl1pPr>
          </a:lstStyle>
          <a:p>
            <a:fld id="{74D97F68-CC38-3C48-B083-3B4A1457065E}" type="slidenum">
              <a:rPr lang="en-US" smtClean="0"/>
              <a:pPr/>
              <a:t>‹#›</a:t>
            </a:fld>
            <a:endParaRPr lang="en-US" dirty="0"/>
          </a:p>
        </p:txBody>
      </p:sp>
      <p:pic>
        <p:nvPicPr>
          <p:cNvPr id="7" name="Picture 6" descr="Merk IFL white.png"/>
          <p:cNvPicPr>
            <a:picLocks noChangeAspect="1"/>
          </p:cNvPicPr>
          <p:nvPr userDrawn="1"/>
        </p:nvPicPr>
        <p:blipFill>
          <a:blip r:embed="rId2"/>
          <a:stretch>
            <a:fillRect/>
          </a:stretch>
        </p:blipFill>
        <p:spPr>
          <a:xfrm>
            <a:off x="811552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0/70 2-column /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&lt;30/70 2-column / plotted chart option&gt;</a:t>
            </a:r>
          </a:p>
        </p:txBody>
      </p:sp>
      <p:sp>
        <p:nvSpPr>
          <p:cNvPr id="3" name="Content Placeholder 2"/>
          <p:cNvSpPr>
            <a:spLocks noGrp="1"/>
          </p:cNvSpPr>
          <p:nvPr>
            <p:ph idx="1"/>
          </p:nvPr>
        </p:nvSpPr>
        <p:spPr>
          <a:xfrm>
            <a:off x="4570412" y="1853398"/>
            <a:ext cx="7009605"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PROPRIETARY ICONS HERE</a:t>
            </a:r>
          </a:p>
        </p:txBody>
      </p:sp>
      <p:sp>
        <p:nvSpPr>
          <p:cNvPr id="6" name="Slide Number Placeholder 5"/>
          <p:cNvSpPr>
            <a:spLocks noGrp="1"/>
          </p:cNvSpPr>
          <p:nvPr>
            <p:ph type="sldNum" sz="quarter" idx="12"/>
          </p:nvPr>
        </p:nvSpPr>
        <p:spPr/>
        <p:txBody>
          <a:bodyPr/>
          <a:lstStyle/>
          <a:p>
            <a:fld id="{74D97F68-CC38-3C48-B083-3B4A1457065E}" type="slidenum">
              <a:rPr lang="en-US" smtClean="0"/>
              <a:pPr/>
              <a:t>‹#›</a:t>
            </a:fld>
            <a:endParaRPr lang="en-US"/>
          </a:p>
        </p:txBody>
      </p:sp>
      <p:sp>
        <p:nvSpPr>
          <p:cNvPr id="9" name="Content Placeholder 2"/>
          <p:cNvSpPr>
            <a:spLocks noGrp="1"/>
          </p:cNvSpPr>
          <p:nvPr>
            <p:ph idx="13"/>
          </p:nvPr>
        </p:nvSpPr>
        <p:spPr>
          <a:xfrm>
            <a:off x="619383" y="1853398"/>
            <a:ext cx="3530119"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 Closing">
    <p:bg>
      <p:bgPr>
        <a:solidFill>
          <a:schemeClr val="accent1"/>
        </a:solidFill>
        <a:effectLst/>
      </p:bgPr>
    </p:bg>
    <p:spTree>
      <p:nvGrpSpPr>
        <p:cNvPr id="1" name=""/>
        <p:cNvGrpSpPr/>
        <p:nvPr/>
      </p:nvGrpSpPr>
      <p:grpSpPr>
        <a:xfrm>
          <a:off x="0" y="0"/>
          <a:ext cx="0" cy="0"/>
          <a:chOff x="0" y="0"/>
          <a:chExt cx="0" cy="0"/>
        </a:xfrm>
      </p:grpSpPr>
      <p:pic>
        <p:nvPicPr>
          <p:cNvPr id="8" name="Picture 7" descr="MRK_Divider.jpg"/>
          <p:cNvPicPr>
            <a:picLocks noChangeAspect="1"/>
          </p:cNvPicPr>
          <p:nvPr userDrawn="1"/>
        </p:nvPicPr>
        <p:blipFill>
          <a:blip r:embed="rId2"/>
          <a:stretch>
            <a:fillRect/>
          </a:stretch>
        </p:blipFill>
        <p:spPr bwMode="ltGray">
          <a:xfrm>
            <a:off x="-9208" y="-4858"/>
            <a:ext cx="12207240" cy="6867716"/>
          </a:xfrm>
          <a:prstGeom prst="rect">
            <a:avLst/>
          </a:prstGeom>
        </p:spPr>
      </p:pic>
      <p:sp>
        <p:nvSpPr>
          <p:cNvPr id="2" name="Title 1"/>
          <p:cNvSpPr>
            <a:spLocks noGrp="1"/>
          </p:cNvSpPr>
          <p:nvPr>
            <p:ph type="ctrTitle" hasCustomPrompt="1"/>
          </p:nvPr>
        </p:nvSpPr>
        <p:spPr>
          <a:xfrm>
            <a:off x="616594" y="1925427"/>
            <a:ext cx="7248939" cy="1608668"/>
          </a:xfrm>
        </p:spPr>
        <p:txBody>
          <a:bodyPr/>
          <a:lstStyle>
            <a:lvl1pPr>
              <a:lnSpc>
                <a:spcPct val="75000"/>
              </a:lnSpc>
              <a:defRPr sz="5800" cap="all" spc="30" baseline="0">
                <a:solidFill>
                  <a:srgbClr val="FFFFFF"/>
                </a:solidFill>
              </a:defRPr>
            </a:lvl1pPr>
          </a:lstStyle>
          <a:p>
            <a:r>
              <a:rPr lang="en-US" dirty="0"/>
              <a:t>&lt;Insert thank you&gt;</a:t>
            </a:r>
          </a:p>
        </p:txBody>
      </p:sp>
      <p:sp>
        <p:nvSpPr>
          <p:cNvPr id="3" name="Subtitle 2"/>
          <p:cNvSpPr>
            <a:spLocks noGrp="1"/>
          </p:cNvSpPr>
          <p:nvPr>
            <p:ph type="subTitle" idx="1" hasCustomPrompt="1"/>
          </p:nvPr>
        </p:nvSpPr>
        <p:spPr>
          <a:xfrm>
            <a:off x="616594" y="3970911"/>
            <a:ext cx="5269856" cy="619563"/>
          </a:xfrm>
        </p:spPr>
        <p:txBody>
          <a:bodyPr/>
          <a:lstStyle>
            <a:lvl1pPr marL="0" indent="0" algn="l">
              <a:lnSpc>
                <a:spcPct val="90000"/>
              </a:lnSpc>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&lt;Optional Subtitle&gt;</a:t>
            </a:r>
          </a:p>
        </p:txBody>
      </p:sp>
      <p:sp>
        <p:nvSpPr>
          <p:cNvPr id="9" name="Text Placeholder 8"/>
          <p:cNvSpPr>
            <a:spLocks noGrp="1"/>
          </p:cNvSpPr>
          <p:nvPr>
            <p:ph type="body" sz="quarter" idx="13" hasCustomPrompt="1"/>
          </p:nvPr>
        </p:nvSpPr>
        <p:spPr>
          <a:xfrm>
            <a:off x="616595" y="5483546"/>
            <a:ext cx="5269856" cy="739456"/>
          </a:xfrm>
        </p:spPr>
        <p:txBody>
          <a:bodyPr/>
          <a:lstStyle>
            <a:lvl1pPr>
              <a:defRPr sz="550" kern="500" baseline="0">
                <a:solidFill>
                  <a:srgbClr val="FFFFFF"/>
                </a:solidFill>
              </a:defRPr>
            </a:lvl1pPr>
            <a:lvl2pPr>
              <a:defRPr sz="1400"/>
            </a:lvl2pPr>
            <a:lvl3pPr>
              <a:defRPr sz="1400"/>
            </a:lvl3pPr>
            <a:lvl4pPr>
              <a:defRPr sz="1400"/>
            </a:lvl4pPr>
            <a:lvl5pPr>
              <a:defRPr sz="1400"/>
            </a:lvl5pPr>
          </a:lstStyle>
          <a:p>
            <a:pPr lvl="0"/>
            <a:r>
              <a:rPr lang="en-US" dirty="0"/>
              <a:t>Insert Proprietary / Legal Language Here</a:t>
            </a:r>
          </a:p>
        </p:txBody>
      </p:sp>
    </p:spTree>
    <p:extLst>
      <p:ext uri="{BB962C8B-B14F-4D97-AF65-F5344CB8AC3E}">
        <p14:creationId xmlns:p14="http://schemas.microsoft.com/office/powerpoint/2010/main" val="208293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Objectives #1 – Green backgroun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chemeClr val="tx1"/>
                </a:solidFill>
              </a:defRPr>
            </a:lvl1pPr>
          </a:lstStyle>
          <a:p>
            <a:r>
              <a:rPr lang="en-US" dirty="0"/>
              <a:t>&lt;Objectives&gt;</a:t>
            </a:r>
          </a:p>
        </p:txBody>
      </p:sp>
      <p:sp>
        <p:nvSpPr>
          <p:cNvPr id="3" name="Content Placeholder 2"/>
          <p:cNvSpPr>
            <a:spLocks noGrp="1"/>
          </p:cNvSpPr>
          <p:nvPr>
            <p:ph idx="1"/>
          </p:nvPr>
        </p:nvSpPr>
        <p:spPr>
          <a:xfrm>
            <a:off x="619382" y="1840700"/>
            <a:ext cx="10045443" cy="4302926"/>
          </a:xfrm>
        </p:spPr>
        <p:txBody>
          <a:bodyPr/>
          <a:lstStyle>
            <a:lvl1pPr marL="207963" indent="-207963">
              <a:spcBef>
                <a:spcPts val="1400"/>
              </a:spcBef>
              <a:buSzPct val="95000"/>
              <a:buFont typeface="Arial"/>
              <a:buChar char="•"/>
              <a:defRPr sz="2400">
                <a:solidFill>
                  <a:schemeClr val="tx1"/>
                </a:solidFill>
              </a:defRPr>
            </a:lvl1pPr>
            <a:lvl2pPr marL="450850" indent="-228600">
              <a:spcBef>
                <a:spcPts val="400"/>
              </a:spcBef>
              <a:buFont typeface="Lucida Grande"/>
              <a:buChar char="–"/>
              <a:defRPr sz="2300">
                <a:solidFill>
                  <a:schemeClr val="tx1"/>
                </a:solidFill>
              </a:defRPr>
            </a:lvl2pPr>
            <a:lvl3pPr marL="666750" indent="-171450">
              <a:spcBef>
                <a:spcPts val="0"/>
              </a:spcBef>
              <a:buSzPct val="95000"/>
              <a:buFont typeface="Arial"/>
              <a:buChar char="•"/>
              <a:defRPr sz="2200">
                <a:solidFill>
                  <a:schemeClr val="tx1"/>
                </a:solidFill>
              </a:defRPr>
            </a:lvl3pPr>
            <a:lvl4pPr marL="882650" indent="-215900">
              <a:spcBef>
                <a:spcPts val="0"/>
              </a:spcBef>
              <a:buFont typeface="Lucida Grande"/>
              <a:buChar char="–"/>
              <a:defRPr sz="2100">
                <a:solidFill>
                  <a:schemeClr val="tx1"/>
                </a:solidFill>
              </a:defRPr>
            </a:lvl4pPr>
            <a:lvl5pPr marL="1098550" indent="-177800">
              <a:spcBef>
                <a:spcPts val="0"/>
              </a:spcBef>
              <a:buSzPct val="95000"/>
              <a:buFont typeface="Arial"/>
              <a:buChar char="•"/>
              <a:defRPr sz="20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PROPRIETARY ICONS HERE</a:t>
            </a:r>
          </a:p>
        </p:txBody>
      </p:sp>
      <p:sp>
        <p:nvSpPr>
          <p:cNvPr id="6" name="Slide Number Placeholder 5"/>
          <p:cNvSpPr>
            <a:spLocks noGrp="1"/>
          </p:cNvSpPr>
          <p:nvPr>
            <p:ph type="sldNum" sz="quarter" idx="12"/>
          </p:nvPr>
        </p:nvSpPr>
        <p:spPr>
          <a:xfrm>
            <a:off x="5908191" y="6433580"/>
            <a:ext cx="372443" cy="289247"/>
          </a:xfrm>
        </p:spPr>
        <p:txBody>
          <a:bodyPr/>
          <a:lstStyle>
            <a:lvl1pPr algn="ctr">
              <a:defRPr>
                <a:solidFill>
                  <a:schemeClr val="bg1"/>
                </a:solidFill>
              </a:defRPr>
            </a:lvl1pPr>
          </a:lstStyle>
          <a:p>
            <a:fld id="{74D97F68-CC38-3C48-B083-3B4A1457065E}" type="slidenum">
              <a:rPr lang="en-US" smtClean="0"/>
              <a:pPr/>
              <a:t>‹#›</a:t>
            </a:fld>
            <a:endParaRPr lang="en-US"/>
          </a:p>
        </p:txBody>
      </p:sp>
      <p:pic>
        <p:nvPicPr>
          <p:cNvPr id="8" name="Picture 7" descr="Merk IFL white.png"/>
          <p:cNvPicPr>
            <a:picLocks noChangeAspect="1"/>
          </p:cNvPicPr>
          <p:nvPr userDrawn="1"/>
        </p:nvPicPr>
        <p:blipFill>
          <a:blip r:embed="rId2"/>
          <a:stretch>
            <a:fillRect/>
          </a:stretch>
        </p:blipFill>
        <p:spPr>
          <a:xfrm>
            <a:off x="811552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ext &amp; Content – Whi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&lt;Title &amp; content layout&gt;</a:t>
            </a:r>
          </a:p>
        </p:txBody>
      </p:sp>
      <p:sp>
        <p:nvSpPr>
          <p:cNvPr id="3" name="Content Placeholder 2"/>
          <p:cNvSpPr>
            <a:spLocks noGrp="1"/>
          </p:cNvSpPr>
          <p:nvPr>
            <p:ph idx="1"/>
          </p:nvPr>
        </p:nvSpPr>
        <p:spPr>
          <a:xfrm>
            <a:off x="619382" y="1853398"/>
            <a:ext cx="10960635"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rgbClr val="000000"/>
                </a:solidFill>
              </a:defRPr>
            </a:lvl1pPr>
          </a:lstStyle>
          <a:p>
            <a:r>
              <a:rPr lang="en-US"/>
              <a:t>PROPRIETARY ICONS HERE</a:t>
            </a:r>
          </a:p>
        </p:txBody>
      </p:sp>
      <p:sp>
        <p:nvSpPr>
          <p:cNvPr id="6" name="Slide Number Placeholder 5"/>
          <p:cNvSpPr>
            <a:spLocks noGrp="1"/>
          </p:cNvSpPr>
          <p:nvPr>
            <p:ph type="sldNum" sz="quarter" idx="12"/>
          </p:nvPr>
        </p:nvSpPr>
        <p:spPr>
          <a:xfrm>
            <a:off x="5908191" y="6433580"/>
            <a:ext cx="372443" cy="289247"/>
          </a:xfrm>
        </p:spPr>
        <p:txBody>
          <a:bodyPr/>
          <a:lstStyle>
            <a:lvl1pPr algn="ctr">
              <a:defRPr>
                <a:solidFill>
                  <a:srgbClr val="000000"/>
                </a:solidFill>
              </a:defRPr>
            </a:lvl1pPr>
          </a:lstStyle>
          <a:p>
            <a:fld id="{74D97F68-CC38-3C48-B083-3B4A1457065E}" type="slidenum">
              <a:rPr lang="en-US" smtClean="0"/>
              <a:pPr/>
              <a:t>‹#›</a:t>
            </a:fld>
            <a:endParaRPr lang="en-US"/>
          </a:p>
        </p:txBody>
      </p:sp>
      <p:pic>
        <p:nvPicPr>
          <p:cNvPr id="9" name="Picture 8" descr="Merk IFL gray.png"/>
          <p:cNvPicPr>
            <a:picLocks noChangeAspect="1"/>
          </p:cNvPicPr>
          <p:nvPr userDrawn="1"/>
        </p:nvPicPr>
        <p:blipFill>
          <a:blip r:embed="rId2"/>
          <a:stretch>
            <a:fillRect/>
          </a:stretch>
        </p:blipFill>
        <p:spPr>
          <a:xfrm>
            <a:off x="811552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ext &amp; Content – Warm Gray">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p>
            <a:r>
              <a:rPr lang="en-US" dirty="0"/>
              <a:t>&lt;Title &amp; content layout&gt;</a:t>
            </a:r>
          </a:p>
        </p:txBody>
      </p:sp>
      <p:sp>
        <p:nvSpPr>
          <p:cNvPr id="3" name="Content Placeholder 2"/>
          <p:cNvSpPr>
            <a:spLocks noGrp="1"/>
          </p:cNvSpPr>
          <p:nvPr>
            <p:ph idx="1"/>
          </p:nvPr>
        </p:nvSpPr>
        <p:spPr>
          <a:xfrm>
            <a:off x="619382" y="1853398"/>
            <a:ext cx="10960635"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rgbClr val="000000"/>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74D97F68-CC38-3C48-B083-3B4A1457065E}" type="slidenum">
              <a:rPr lang="en-US" smtClean="0"/>
              <a:pPr/>
              <a:t>‹#›</a:t>
            </a:fld>
            <a:endParaRPr lang="en-US"/>
          </a:p>
        </p:txBody>
      </p:sp>
      <p:pic>
        <p:nvPicPr>
          <p:cNvPr id="7" name="Picture 6" descr="Merk IFL gray.png">
            <a:extLst>
              <a:ext uri="{FF2B5EF4-FFF2-40B4-BE49-F238E27FC236}">
                <a16:creationId xmlns:a16="http://schemas.microsoft.com/office/drawing/2014/main" xmlns="" id="{3C91175F-6D22-184D-8688-5BB12D87AE83}"/>
              </a:ext>
            </a:extLst>
          </p:cNvPr>
          <p:cNvPicPr>
            <a:picLocks noChangeAspect="1"/>
          </p:cNvPicPr>
          <p:nvPr userDrawn="1"/>
        </p:nvPicPr>
        <p:blipFill>
          <a:blip r:embed="rId2"/>
          <a:stretch>
            <a:fillRect/>
          </a:stretch>
        </p:blipFill>
        <p:spPr>
          <a:xfrm>
            <a:off x="811552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ext &amp; Content – Dark Gra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chemeClr val="bg1"/>
                </a:solidFill>
              </a:defRPr>
            </a:lvl1pPr>
          </a:lstStyle>
          <a:p>
            <a:r>
              <a:rPr lang="en-US" dirty="0"/>
              <a:t>&lt;Title &amp; content layout&gt;</a:t>
            </a:r>
          </a:p>
        </p:txBody>
      </p:sp>
      <p:sp>
        <p:nvSpPr>
          <p:cNvPr id="3" name="Content Placeholder 2"/>
          <p:cNvSpPr>
            <a:spLocks noGrp="1"/>
          </p:cNvSpPr>
          <p:nvPr>
            <p:ph idx="1"/>
          </p:nvPr>
        </p:nvSpPr>
        <p:spPr>
          <a:xfrm>
            <a:off x="619382" y="1853398"/>
            <a:ext cx="10960635" cy="4290227"/>
          </a:xfrm>
        </p:spPr>
        <p:txBody>
          <a:bodyPr/>
          <a:lstStyle>
            <a:lvl1pPr>
              <a:spcBef>
                <a:spcPts val="1000"/>
              </a:spcBef>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74D97F68-CC38-3C48-B083-3B4A1457065E}" type="slidenum">
              <a:rPr lang="en-US" smtClean="0"/>
              <a:pPr/>
              <a:t>‹#›</a:t>
            </a:fld>
            <a:endParaRPr lang="en-US"/>
          </a:p>
        </p:txBody>
      </p:sp>
      <p:pic>
        <p:nvPicPr>
          <p:cNvPr id="9" name="Picture 8" descr="Merk IFL white.png"/>
          <p:cNvPicPr>
            <a:picLocks noChangeAspect="1"/>
          </p:cNvPicPr>
          <p:nvPr userDrawn="1"/>
        </p:nvPicPr>
        <p:blipFill>
          <a:blip r:embed="rId2"/>
          <a:stretch>
            <a:fillRect/>
          </a:stretch>
        </p:blipFill>
        <p:spPr>
          <a:xfrm>
            <a:off x="811552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amp; Content – Light Teal">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p>
            <a:r>
              <a:rPr lang="en-US" dirty="0"/>
              <a:t>&lt;Title &amp; content layout&gt;</a:t>
            </a:r>
          </a:p>
        </p:txBody>
      </p:sp>
      <p:sp>
        <p:nvSpPr>
          <p:cNvPr id="3" name="Content Placeholder 2"/>
          <p:cNvSpPr>
            <a:spLocks noGrp="1"/>
          </p:cNvSpPr>
          <p:nvPr>
            <p:ph idx="1"/>
          </p:nvPr>
        </p:nvSpPr>
        <p:spPr>
          <a:xfrm>
            <a:off x="619382" y="1853398"/>
            <a:ext cx="10960635" cy="4290227"/>
          </a:xfrm>
        </p:spPr>
        <p:txBody>
          <a:bodyPr/>
          <a:lstStyle>
            <a:lvl1pPr>
              <a:spcBef>
                <a:spcPts val="10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D97F68-CC38-3C48-B083-3B4A1457065E}" type="slidenum">
              <a:rPr lang="en-US" smtClean="0"/>
              <a:pPr/>
              <a:t>‹#›</a:t>
            </a:fld>
            <a:endParaRPr lang="en-US"/>
          </a:p>
        </p:txBody>
      </p:sp>
      <p:pic>
        <p:nvPicPr>
          <p:cNvPr id="7" name="Picture 6" descr="Merk IFL white.png"/>
          <p:cNvPicPr>
            <a:picLocks noChangeAspect="1"/>
          </p:cNvPicPr>
          <p:nvPr userDrawn="1"/>
        </p:nvPicPr>
        <p:blipFill>
          <a:blip r:embed="rId2"/>
          <a:stretch>
            <a:fillRect/>
          </a:stretch>
        </p:blipFill>
        <p:spPr>
          <a:xfrm>
            <a:off x="8115522" y="618490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 Whi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lvl1pPr>
              <a:defRPr>
                <a:solidFill>
                  <a:srgbClr val="00877C"/>
                </a:solidFill>
              </a:defRPr>
            </a:lvl1pPr>
          </a:lstStyle>
          <a:p>
            <a:r>
              <a:rPr lang="en-US" dirty="0"/>
              <a:t>&lt;Title &amp; content layout&gt;</a:t>
            </a:r>
          </a:p>
        </p:txBody>
      </p:sp>
      <p:sp>
        <p:nvSpPr>
          <p:cNvPr id="5" name="Footer Placeholder 4"/>
          <p:cNvSpPr>
            <a:spLocks noGrp="1"/>
          </p:cNvSpPr>
          <p:nvPr>
            <p:ph type="ftr" sz="quarter" idx="11"/>
          </p:nvPr>
        </p:nvSpPr>
        <p:spPr/>
        <p:txBody>
          <a:bodyPr/>
          <a:lstStyle>
            <a:lvl1pPr>
              <a:defRPr>
                <a:solidFill>
                  <a:srgbClr val="000000"/>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74D97F68-CC38-3C48-B083-3B4A1457065E}" type="slidenum">
              <a:rPr lang="en-US" smtClean="0"/>
              <a:pPr/>
              <a:t>‹#›</a:t>
            </a:fld>
            <a:endParaRPr lang="en-US"/>
          </a:p>
        </p:txBody>
      </p:sp>
      <p:pic>
        <p:nvPicPr>
          <p:cNvPr id="7" name="Picture 6" descr="Merk IFL gray.png">
            <a:extLst>
              <a:ext uri="{FF2B5EF4-FFF2-40B4-BE49-F238E27FC236}">
                <a16:creationId xmlns:a16="http://schemas.microsoft.com/office/drawing/2014/main" xmlns="" id="{A2A6796B-9163-6244-AA8C-478C5F72336D}"/>
              </a:ext>
            </a:extLst>
          </p:cNvPr>
          <p:cNvPicPr>
            <a:picLocks noChangeAspect="1"/>
          </p:cNvPicPr>
          <p:nvPr userDrawn="1"/>
        </p:nvPicPr>
        <p:blipFill>
          <a:blip r:embed="rId2"/>
          <a:stretch>
            <a:fillRect/>
          </a:stretch>
        </p:blipFill>
        <p:spPr>
          <a:xfrm>
            <a:off x="811552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 Warm Gray">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383" y="427208"/>
            <a:ext cx="10959841" cy="1076155"/>
          </a:xfrm>
        </p:spPr>
        <p:txBody>
          <a:bodyPr/>
          <a:lstStyle/>
          <a:p>
            <a:r>
              <a:rPr lang="en-US" dirty="0"/>
              <a:t>&lt;Title &amp; content layout&gt;</a:t>
            </a:r>
          </a:p>
        </p:txBody>
      </p:sp>
      <p:sp>
        <p:nvSpPr>
          <p:cNvPr id="5" name="Footer Placeholder 4"/>
          <p:cNvSpPr>
            <a:spLocks noGrp="1"/>
          </p:cNvSpPr>
          <p:nvPr>
            <p:ph type="ftr" sz="quarter" idx="11"/>
          </p:nvPr>
        </p:nvSpPr>
        <p:spPr/>
        <p:txBody>
          <a:bodyPr/>
          <a:lstStyle>
            <a:lvl1pPr>
              <a:defRPr>
                <a:solidFill>
                  <a:srgbClr val="000000"/>
                </a:solidFill>
              </a:defRPr>
            </a:lvl1pPr>
          </a:lstStyle>
          <a:p>
            <a:r>
              <a:rPr lang="en-US"/>
              <a:t>PROPRIETARY ICONS HERE</a:t>
            </a:r>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74D97F68-CC38-3C48-B083-3B4A1457065E}" type="slidenum">
              <a:rPr lang="en-US" smtClean="0"/>
              <a:pPr/>
              <a:t>‹#›</a:t>
            </a:fld>
            <a:endParaRPr lang="en-US"/>
          </a:p>
        </p:txBody>
      </p:sp>
      <p:pic>
        <p:nvPicPr>
          <p:cNvPr id="8" name="Picture 7" descr="Merk IFL gray.png"/>
          <p:cNvPicPr>
            <a:picLocks noChangeAspect="1"/>
          </p:cNvPicPr>
          <p:nvPr userDrawn="1"/>
        </p:nvPicPr>
        <p:blipFill>
          <a:blip r:embed="rId2"/>
          <a:stretch>
            <a:fillRect/>
          </a:stretch>
        </p:blipFill>
        <p:spPr>
          <a:xfrm>
            <a:off x="8507412" y="6186320"/>
            <a:ext cx="2194560" cy="575198"/>
          </a:xfrm>
          <a:prstGeom prst="rect">
            <a:avLst/>
          </a:prstGeom>
        </p:spPr>
      </p:pic>
    </p:spTree>
    <p:extLst>
      <p:ext uri="{BB962C8B-B14F-4D97-AF65-F5344CB8AC3E}">
        <p14:creationId xmlns:p14="http://schemas.microsoft.com/office/powerpoint/2010/main" val="3516989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9382" y="427209"/>
            <a:ext cx="10959899" cy="1077742"/>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619382" y="1853398"/>
            <a:ext cx="10960635" cy="4290227"/>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619383" y="6433581"/>
            <a:ext cx="3859795" cy="272020"/>
          </a:xfrm>
          <a:prstGeom prst="rect">
            <a:avLst/>
          </a:prstGeom>
        </p:spPr>
        <p:txBody>
          <a:bodyPr vert="horz" lIns="0" tIns="0" rIns="0" bIns="0" rtlCol="0" anchor="t" anchorCtr="0"/>
          <a:lstStyle>
            <a:lvl1pPr algn="l">
              <a:defRPr sz="900" kern="600" spc="10">
                <a:solidFill>
                  <a:schemeClr val="tx1"/>
                </a:solidFill>
                <a:latin typeface="Arial Narrow"/>
              </a:defRPr>
            </a:lvl1pPr>
          </a:lstStyle>
          <a:p>
            <a:r>
              <a:rPr lang="en-US"/>
              <a:t>PROPRIETARY ICONS HERE</a:t>
            </a:r>
            <a:endParaRPr lang="en-US" dirty="0"/>
          </a:p>
        </p:txBody>
      </p:sp>
      <p:sp>
        <p:nvSpPr>
          <p:cNvPr id="6" name="Slide Number Placeholder 5"/>
          <p:cNvSpPr>
            <a:spLocks noGrp="1"/>
          </p:cNvSpPr>
          <p:nvPr>
            <p:ph type="sldNum" sz="quarter" idx="4"/>
          </p:nvPr>
        </p:nvSpPr>
        <p:spPr>
          <a:xfrm>
            <a:off x="5908191" y="6433580"/>
            <a:ext cx="372443" cy="289247"/>
          </a:xfrm>
          <a:prstGeom prst="rect">
            <a:avLst/>
          </a:prstGeom>
        </p:spPr>
        <p:txBody>
          <a:bodyPr vert="horz" lIns="0" tIns="0" rIns="0" bIns="0" rtlCol="0" anchor="t" anchorCtr="0"/>
          <a:lstStyle>
            <a:lvl1pPr algn="ctr">
              <a:defRPr sz="900" kern="600" spc="10">
                <a:solidFill>
                  <a:schemeClr val="tx1"/>
                </a:solidFill>
                <a:latin typeface="Arial Narrow"/>
              </a:defRPr>
            </a:lvl1pPr>
          </a:lstStyle>
          <a:p>
            <a:fld id="{74D97F68-CC38-3C48-B083-3B4A1457065E}" type="slidenum">
              <a:rPr lang="en-US" smtClean="0"/>
              <a:pPr/>
              <a:t>‹#›</a:t>
            </a:fld>
            <a:endParaRPr lang="en-US" dirty="0"/>
          </a:p>
        </p:txBody>
      </p:sp>
    </p:spTree>
    <p:extLst>
      <p:ext uri="{BB962C8B-B14F-4D97-AF65-F5344CB8AC3E}">
        <p14:creationId xmlns:p14="http://schemas.microsoft.com/office/powerpoint/2010/main" val="366883754"/>
      </p:ext>
    </p:extLst>
  </p:cSld>
  <p:clrMap bg1="lt1" tx1="dk1" bg2="lt2" tx2="dk2" accent1="accent1" accent2="accent2" accent3="accent3" accent4="accent4" accent5="accent5" accent6="accent6" hlink="hlink" folHlink="folHlink"/>
  <p:sldLayoutIdLst>
    <p:sldLayoutId id="2147483649" r:id="rId1"/>
    <p:sldLayoutId id="2147483680" r:id="rId2"/>
    <p:sldLayoutId id="2147483660" r:id="rId3"/>
    <p:sldLayoutId id="2147483664" r:id="rId4"/>
    <p:sldLayoutId id="2147483672" r:id="rId5"/>
    <p:sldLayoutId id="2147483673" r:id="rId6"/>
    <p:sldLayoutId id="2147483674" r:id="rId7"/>
    <p:sldLayoutId id="2147483675" r:id="rId8"/>
    <p:sldLayoutId id="2147483676" r:id="rId9"/>
    <p:sldLayoutId id="2147483677" r:id="rId10"/>
    <p:sldLayoutId id="2147483678" r:id="rId11"/>
    <p:sldLayoutId id="2147483662" r:id="rId12"/>
    <p:sldLayoutId id="2147483651" r:id="rId13"/>
    <p:sldLayoutId id="2147483663" r:id="rId14"/>
    <p:sldLayoutId id="2147483679" r:id="rId15"/>
    <p:sldLayoutId id="2147483665" r:id="rId16"/>
    <p:sldLayoutId id="2147483666" r:id="rId17"/>
    <p:sldLayoutId id="2147483667" r:id="rId18"/>
    <p:sldLayoutId id="2147483671" r:id="rId19"/>
    <p:sldLayoutId id="2147483668" r:id="rId20"/>
    <p:sldLayoutId id="2147483669" r:id="rId21"/>
  </p:sldLayoutIdLst>
  <p:hf hdr="0" dt="0"/>
  <p:txStyles>
    <p:titleStyle>
      <a:lvl1pPr algn="l" defTabSz="457200" rtl="0" eaLnBrk="1" latinLnBrk="0" hangingPunct="1">
        <a:lnSpc>
          <a:spcPct val="95000"/>
        </a:lnSpc>
        <a:spcBef>
          <a:spcPct val="0"/>
        </a:spcBef>
        <a:buNone/>
        <a:defRPr sz="2800" kern="600" spc="30">
          <a:solidFill>
            <a:schemeClr val="tx1"/>
          </a:solidFill>
          <a:latin typeface="Arial Narrow"/>
          <a:ea typeface="+mj-ea"/>
          <a:cs typeface="Arial Narrow"/>
        </a:defRPr>
      </a:lvl1pPr>
    </p:titleStyle>
    <p:bodyStyle>
      <a:lvl1pPr marL="0" indent="0" algn="l" defTabSz="457200" rtl="0" eaLnBrk="1" latinLnBrk="0" hangingPunct="1">
        <a:lnSpc>
          <a:spcPct val="97000"/>
        </a:lnSpc>
        <a:spcBef>
          <a:spcPts val="1000"/>
        </a:spcBef>
        <a:buFont typeface="Arial"/>
        <a:buNone/>
        <a:defRPr sz="2000" kern="600" spc="10">
          <a:solidFill>
            <a:schemeClr val="tx1"/>
          </a:solidFill>
          <a:latin typeface="Arial Narrow"/>
          <a:ea typeface="+mn-ea"/>
          <a:cs typeface="Arial Narrow"/>
        </a:defRPr>
      </a:lvl1pPr>
      <a:lvl2pPr marL="193675" indent="-165100" algn="l" defTabSz="457200" rtl="0" eaLnBrk="1" latinLnBrk="0" hangingPunct="1">
        <a:lnSpc>
          <a:spcPct val="97000"/>
        </a:lnSpc>
        <a:spcBef>
          <a:spcPts val="300"/>
        </a:spcBef>
        <a:buSzPct val="95000"/>
        <a:buFont typeface="Arial"/>
        <a:buChar char="•"/>
        <a:defRPr sz="2000" kern="600" spc="10">
          <a:solidFill>
            <a:schemeClr val="tx1"/>
          </a:solidFill>
          <a:latin typeface="Arial Narrow"/>
          <a:ea typeface="+mn-ea"/>
          <a:cs typeface="Arial Narrow"/>
        </a:defRPr>
      </a:lvl2pPr>
      <a:lvl3pPr marL="401638" indent="-174625" algn="l" defTabSz="457200" rtl="0" eaLnBrk="1" latinLnBrk="0" hangingPunct="1">
        <a:lnSpc>
          <a:spcPct val="97000"/>
        </a:lnSpc>
        <a:spcBef>
          <a:spcPts val="0"/>
        </a:spcBef>
        <a:buFont typeface="Lucida Grande"/>
        <a:buChar char="–"/>
        <a:defRPr sz="1900" kern="600" spc="10">
          <a:solidFill>
            <a:schemeClr val="tx1"/>
          </a:solidFill>
          <a:latin typeface="Arial Narrow"/>
          <a:ea typeface="+mn-ea"/>
          <a:cs typeface="Arial Narrow"/>
        </a:defRPr>
      </a:lvl3pPr>
      <a:lvl4pPr marL="584200" indent="-168275" algn="l" defTabSz="457200" rtl="0" eaLnBrk="1" latinLnBrk="0" hangingPunct="1">
        <a:lnSpc>
          <a:spcPct val="97000"/>
        </a:lnSpc>
        <a:spcBef>
          <a:spcPts val="0"/>
        </a:spcBef>
        <a:buSzPct val="95000"/>
        <a:buFont typeface="Arial"/>
        <a:buChar char="•"/>
        <a:defRPr sz="1800" kern="600" spc="10">
          <a:solidFill>
            <a:schemeClr val="tx1"/>
          </a:solidFill>
          <a:latin typeface="Arial Narrow"/>
          <a:ea typeface="+mn-ea"/>
          <a:cs typeface="Arial Narrow"/>
        </a:defRPr>
      </a:lvl4pPr>
      <a:lvl5pPr marL="773113" indent="-182563" algn="l" defTabSz="457200" rtl="0" eaLnBrk="1" latinLnBrk="0" hangingPunct="1">
        <a:lnSpc>
          <a:spcPct val="97000"/>
        </a:lnSpc>
        <a:spcBef>
          <a:spcPts val="0"/>
        </a:spcBef>
        <a:buFont typeface="Lucida Grande"/>
        <a:buChar char="–"/>
        <a:defRPr sz="1700" kern="600" spc="10">
          <a:solidFill>
            <a:schemeClr val="tx1"/>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6594" y="1223020"/>
            <a:ext cx="7961718" cy="1693562"/>
          </a:xfrm>
        </p:spPr>
        <p:txBody>
          <a:bodyPr>
            <a:normAutofit fontScale="90000"/>
          </a:bodyPr>
          <a:lstStyle/>
          <a:p>
            <a:pPr>
              <a:lnSpc>
                <a:spcPct val="90000"/>
              </a:lnSpc>
              <a:spcBef>
                <a:spcPts val="1400"/>
              </a:spcBef>
              <a:spcAft>
                <a:spcPts val="1400"/>
              </a:spcAft>
            </a:pPr>
            <a:r>
              <a:rPr lang="en-US" sz="4000" b="1" cap="none" dirty="0"/>
              <a:t>Aggregate Safety Assessment Planning and Ongoing Aggregate Safety Evaluations</a:t>
            </a:r>
            <a:r>
              <a:rPr lang="en-US" b="1" cap="none" dirty="0"/>
              <a:t/>
            </a:r>
            <a:br>
              <a:rPr lang="en-US" b="1" cap="none" dirty="0"/>
            </a:br>
            <a:r>
              <a:rPr lang="en-US" sz="3100" b="1" cap="none" dirty="0"/>
              <a:t/>
            </a:r>
            <a:br>
              <a:rPr lang="en-US" sz="3100" b="1" cap="none" dirty="0"/>
            </a:br>
            <a:r>
              <a:rPr lang="en-US" sz="3700" cap="none" dirty="0"/>
              <a:t>2018 Society for </a:t>
            </a:r>
            <a:br>
              <a:rPr lang="en-US" sz="3700" cap="none" dirty="0"/>
            </a:br>
            <a:r>
              <a:rPr lang="en-US" sz="3700" cap="none" dirty="0"/>
              <a:t>Clinical Trials Meeting</a:t>
            </a:r>
          </a:p>
        </p:txBody>
      </p:sp>
      <p:sp>
        <p:nvSpPr>
          <p:cNvPr id="5" name="Subtitle 4"/>
          <p:cNvSpPr>
            <a:spLocks noGrp="1"/>
          </p:cNvSpPr>
          <p:nvPr>
            <p:ph type="subTitle" idx="1"/>
          </p:nvPr>
        </p:nvSpPr>
        <p:spPr>
          <a:xfrm>
            <a:off x="616594" y="5580711"/>
            <a:ext cx="5418447" cy="619563"/>
          </a:xfrm>
        </p:spPr>
        <p:txBody>
          <a:bodyPr/>
          <a:lstStyle/>
          <a:p>
            <a:pPr>
              <a:spcBef>
                <a:spcPts val="0"/>
              </a:spcBef>
            </a:pPr>
            <a:r>
              <a:rPr lang="en-US" dirty="0"/>
              <a:t>Greg Ball</a:t>
            </a:r>
          </a:p>
          <a:p>
            <a:pPr>
              <a:spcBef>
                <a:spcPts val="0"/>
              </a:spcBef>
            </a:pPr>
            <a:r>
              <a:rPr lang="en-US" i="1" dirty="0"/>
              <a:t>For the Merck Quantitative Enablement Project Team</a:t>
            </a:r>
          </a:p>
        </p:txBody>
      </p:sp>
      <p:sp>
        <p:nvSpPr>
          <p:cNvPr id="13" name="Text Placeholder 12">
            <a:extLst>
              <a:ext uri="{FF2B5EF4-FFF2-40B4-BE49-F238E27FC236}">
                <a16:creationId xmlns:a16="http://schemas.microsoft.com/office/drawing/2014/main" xmlns="" id="{8E5F6B4F-2D16-1F45-B24A-6A96104AC68E}"/>
              </a:ext>
            </a:extLst>
          </p:cNvPr>
          <p:cNvSpPr>
            <a:spLocks noGrp="1"/>
          </p:cNvSpPr>
          <p:nvPr>
            <p:ph type="body" sz="quarter" idx="13"/>
          </p:nvPr>
        </p:nvSpPr>
        <p:spPr>
          <a:xfrm>
            <a:off x="616594" y="5326106"/>
            <a:ext cx="2581275" cy="189351"/>
          </a:xfrm>
        </p:spPr>
        <p:txBody>
          <a:bodyPr/>
          <a:lstStyle/>
          <a:p>
            <a:r>
              <a:rPr lang="en-US" dirty="0"/>
              <a:t>May 2018</a:t>
            </a:r>
          </a:p>
        </p:txBody>
      </p:sp>
      <p:grpSp>
        <p:nvGrpSpPr>
          <p:cNvPr id="7" name="Group 6">
            <a:extLst>
              <a:ext uri="{FF2B5EF4-FFF2-40B4-BE49-F238E27FC236}">
                <a16:creationId xmlns:a16="http://schemas.microsoft.com/office/drawing/2014/main" xmlns="" id="{F5017BC5-A097-B749-975D-814BA37769ED}"/>
              </a:ext>
            </a:extLst>
          </p:cNvPr>
          <p:cNvGrpSpPr/>
          <p:nvPr/>
        </p:nvGrpSpPr>
        <p:grpSpPr>
          <a:xfrm>
            <a:off x="6036821" y="2647950"/>
            <a:ext cx="6152004" cy="1544248"/>
            <a:chOff x="6036821" y="2647950"/>
            <a:chExt cx="6152004" cy="1544248"/>
          </a:xfrm>
        </p:grpSpPr>
        <p:grpSp>
          <p:nvGrpSpPr>
            <p:cNvPr id="11" name="Group 10">
              <a:extLst>
                <a:ext uri="{FF2B5EF4-FFF2-40B4-BE49-F238E27FC236}">
                  <a16:creationId xmlns:a16="http://schemas.microsoft.com/office/drawing/2014/main" xmlns="" id="{3291FE54-ABF4-724D-AFB7-5A5DAB0D7779}"/>
                </a:ext>
              </a:extLst>
            </p:cNvPr>
            <p:cNvGrpSpPr/>
            <p:nvPr/>
          </p:nvGrpSpPr>
          <p:grpSpPr>
            <a:xfrm>
              <a:off x="6036821" y="2651335"/>
              <a:ext cx="6152004" cy="1539461"/>
              <a:chOff x="4186763" y="1862067"/>
              <a:chExt cx="7966009" cy="1993393"/>
            </a:xfrm>
          </p:grpSpPr>
          <p:pic>
            <p:nvPicPr>
              <p:cNvPr id="10" name="Picture 9">
                <a:extLst>
                  <a:ext uri="{FF2B5EF4-FFF2-40B4-BE49-F238E27FC236}">
                    <a16:creationId xmlns:a16="http://schemas.microsoft.com/office/drawing/2014/main" xmlns="" id="{A6ED8105-46BB-6249-907C-C3139AAC66ED}"/>
                  </a:ext>
                </a:extLst>
              </p:cNvPr>
              <p:cNvPicPr>
                <a:picLocks noChangeAspect="1"/>
              </p:cNvPicPr>
              <p:nvPr/>
            </p:nvPicPr>
            <p:blipFill>
              <a:blip r:embed="rId2"/>
              <a:stretch>
                <a:fillRect/>
              </a:stretch>
            </p:blipFill>
            <p:spPr>
              <a:xfrm>
                <a:off x="10159380" y="1862068"/>
                <a:ext cx="1993392" cy="1993392"/>
              </a:xfrm>
              <a:prstGeom prst="rect">
                <a:avLst/>
              </a:prstGeom>
            </p:spPr>
          </p:pic>
          <p:pic>
            <p:nvPicPr>
              <p:cNvPr id="4" name="Picture 3">
                <a:extLst>
                  <a:ext uri="{FF2B5EF4-FFF2-40B4-BE49-F238E27FC236}">
                    <a16:creationId xmlns:a16="http://schemas.microsoft.com/office/drawing/2014/main" xmlns="" id="{6056B979-2E6D-3B40-8018-EDF2BEBDF282}"/>
                  </a:ext>
                </a:extLst>
              </p:cNvPr>
              <p:cNvPicPr>
                <a:picLocks noChangeAspect="1"/>
              </p:cNvPicPr>
              <p:nvPr/>
            </p:nvPicPr>
            <p:blipFill>
              <a:blip r:embed="rId3"/>
              <a:stretch>
                <a:fillRect/>
              </a:stretch>
            </p:blipFill>
            <p:spPr>
              <a:xfrm>
                <a:off x="4186763" y="1862067"/>
                <a:ext cx="1993392" cy="1993392"/>
              </a:xfrm>
              <a:prstGeom prst="rect">
                <a:avLst/>
              </a:prstGeom>
            </p:spPr>
          </p:pic>
          <p:pic>
            <p:nvPicPr>
              <p:cNvPr id="12" name="Picture 11">
                <a:extLst>
                  <a:ext uri="{FF2B5EF4-FFF2-40B4-BE49-F238E27FC236}">
                    <a16:creationId xmlns:a16="http://schemas.microsoft.com/office/drawing/2014/main" xmlns="" id="{EF6CDC62-3604-784E-8CCC-E2A3BFC33D1E}"/>
                  </a:ext>
                </a:extLst>
              </p:cNvPr>
              <p:cNvPicPr>
                <a:picLocks/>
              </p:cNvPicPr>
              <p:nvPr/>
            </p:nvPicPr>
            <p:blipFill rotWithShape="1">
              <a:blip r:embed="rId4"/>
              <a:srcRect l="23346" t="4465" r="25731" b="15640"/>
              <a:stretch/>
            </p:blipFill>
            <p:spPr>
              <a:xfrm>
                <a:off x="8179880" y="1862068"/>
                <a:ext cx="1993391" cy="1991475"/>
              </a:xfrm>
              <a:prstGeom prst="rect">
                <a:avLst/>
              </a:prstGeom>
            </p:spPr>
          </p:pic>
        </p:grpSp>
        <p:pic>
          <p:nvPicPr>
            <p:cNvPr id="14" name="Picture 13">
              <a:extLst>
                <a:ext uri="{FF2B5EF4-FFF2-40B4-BE49-F238E27FC236}">
                  <a16:creationId xmlns:a16="http://schemas.microsoft.com/office/drawing/2014/main" xmlns="" id="{B50FEED1-F4F9-8242-915F-629418DDA367}"/>
                </a:ext>
              </a:extLst>
            </p:cNvPr>
            <p:cNvPicPr>
              <a:picLocks/>
            </p:cNvPicPr>
            <p:nvPr/>
          </p:nvPicPr>
          <p:blipFill rotWithShape="1">
            <a:blip r:embed="rId5"/>
            <a:srcRect l="12659" r="13714"/>
            <a:stretch/>
          </p:blipFill>
          <p:spPr>
            <a:xfrm>
              <a:off x="7576366" y="2647950"/>
              <a:ext cx="1545336" cy="1544248"/>
            </a:xfrm>
            <a:prstGeom prst="rect">
              <a:avLst/>
            </a:prstGeom>
          </p:spPr>
        </p:pic>
      </p:grpSp>
    </p:spTree>
    <p:extLst>
      <p:ext uri="{BB962C8B-B14F-4D97-AF65-F5344CB8AC3E}">
        <p14:creationId xmlns:p14="http://schemas.microsoft.com/office/powerpoint/2010/main" val="2486232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Purpose of the Aggregate Safety Assessment Plan</a:t>
            </a:r>
            <a:endParaRPr lang="en-US" altLang="en-US" dirty="0"/>
          </a:p>
        </p:txBody>
      </p:sp>
      <p:sp>
        <p:nvSpPr>
          <p:cNvPr id="4" name="Content Placeholder 3"/>
          <p:cNvSpPr>
            <a:spLocks noGrp="1"/>
          </p:cNvSpPr>
          <p:nvPr>
            <p:ph idx="1"/>
          </p:nvPr>
        </p:nvSpPr>
        <p:spPr>
          <a:xfrm>
            <a:off x="619382" y="1589314"/>
            <a:ext cx="9674149" cy="4554311"/>
          </a:xfrm>
        </p:spPr>
        <p:txBody>
          <a:bodyPr/>
          <a:lstStyle/>
          <a:p>
            <a:pPr lvl="0" defTabSz="914400" eaLnBrk="0" fontAlgn="base" hangingPunct="0">
              <a:lnSpc>
                <a:spcPct val="100000"/>
              </a:lnSpc>
              <a:spcBef>
                <a:spcPts val="600"/>
              </a:spcBef>
              <a:spcAft>
                <a:spcPct val="0"/>
              </a:spcAft>
              <a:buClr>
                <a:srgbClr val="009999"/>
              </a:buClr>
            </a:pPr>
            <a:r>
              <a:rPr lang="en-US" sz="2400" kern="0" spc="0" dirty="0">
                <a:solidFill>
                  <a:srgbClr val="000000"/>
                </a:solidFill>
                <a:latin typeface="+mn-lt"/>
              </a:rPr>
              <a:t>The </a:t>
            </a:r>
            <a:r>
              <a:rPr lang="en-US" sz="2400" kern="0" spc="0" dirty="0" err="1">
                <a:solidFill>
                  <a:srgbClr val="000000"/>
                </a:solidFill>
                <a:latin typeface="+mn-lt"/>
              </a:rPr>
              <a:t>AgSAP</a:t>
            </a:r>
            <a:r>
              <a:rPr lang="en-US" sz="2400" kern="0" spc="0" dirty="0">
                <a:solidFill>
                  <a:srgbClr val="000000"/>
                </a:solidFill>
                <a:latin typeface="+mn-lt"/>
              </a:rPr>
              <a:t> is a strategic, program-level document, designed to:</a:t>
            </a:r>
          </a:p>
          <a:p>
            <a:pPr marL="228600" lvl="0" indent="-228600" defTabSz="914400" eaLnBrk="0" fontAlgn="base" hangingPunct="0">
              <a:lnSpc>
                <a:spcPct val="100000"/>
              </a:lnSpc>
              <a:spcBef>
                <a:spcPts val="600"/>
              </a:spcBef>
              <a:spcAft>
                <a:spcPct val="0"/>
              </a:spcAft>
              <a:buFontTx/>
              <a:buChar char="•"/>
            </a:pPr>
            <a:r>
              <a:rPr lang="en-US" sz="2300" kern="0" spc="0" dirty="0">
                <a:solidFill>
                  <a:srgbClr val="000000"/>
                </a:solidFill>
                <a:latin typeface="+mn-lt"/>
              </a:rPr>
              <a:t>Guide the RMST in </a:t>
            </a:r>
            <a:r>
              <a:rPr lang="en-US" sz="2300" kern="0" spc="0" dirty="0">
                <a:solidFill>
                  <a:srgbClr val="009999"/>
                </a:solidFill>
                <a:latin typeface="+mn-lt"/>
              </a:rPr>
              <a:t>planning and conducting the monitoring and evaluation of aggregated safety information </a:t>
            </a:r>
            <a:r>
              <a:rPr lang="en-US" sz="2300" kern="0" spc="0" dirty="0">
                <a:solidFill>
                  <a:srgbClr val="000000"/>
                </a:solidFill>
                <a:latin typeface="+mn-lt"/>
              </a:rPr>
              <a:t>across ongoing and completed trials throughout the product development lifecycle</a:t>
            </a:r>
          </a:p>
          <a:p>
            <a:pPr marL="228600" lvl="0" indent="-228600" defTabSz="914400" eaLnBrk="0" fontAlgn="base" hangingPunct="0">
              <a:lnSpc>
                <a:spcPct val="100000"/>
              </a:lnSpc>
              <a:spcBef>
                <a:spcPts val="600"/>
              </a:spcBef>
              <a:spcAft>
                <a:spcPct val="0"/>
              </a:spcAft>
              <a:buClr>
                <a:schemeClr val="tx1"/>
              </a:buClr>
              <a:buFontTx/>
              <a:buChar char="•"/>
            </a:pPr>
            <a:r>
              <a:rPr lang="en-US" sz="2300" kern="0" spc="0" dirty="0">
                <a:solidFill>
                  <a:srgbClr val="009999"/>
                </a:solidFill>
                <a:latin typeface="+mn-lt"/>
              </a:rPr>
              <a:t>Strengthen cross-disciplinary communication and collaboration </a:t>
            </a:r>
            <a:r>
              <a:rPr lang="en-US" sz="2300" kern="0" spc="0" dirty="0">
                <a:solidFill>
                  <a:srgbClr val="000000"/>
                </a:solidFill>
                <a:latin typeface="+mn-lt"/>
              </a:rPr>
              <a:t>for aggregate safety planning and evaluation and </a:t>
            </a:r>
            <a:r>
              <a:rPr lang="en-US" sz="2300" kern="0" spc="0" dirty="0">
                <a:solidFill>
                  <a:srgbClr val="009999"/>
                </a:solidFill>
                <a:latin typeface="+mn-lt"/>
              </a:rPr>
              <a:t>leverage information from existing safety monitoring processes </a:t>
            </a:r>
            <a:r>
              <a:rPr lang="en-US" sz="2300" kern="0" spc="0" dirty="0">
                <a:solidFill>
                  <a:srgbClr val="000000"/>
                </a:solidFill>
                <a:latin typeface="+mn-lt"/>
              </a:rPr>
              <a:t>in clinical development programs</a:t>
            </a:r>
          </a:p>
          <a:p>
            <a:pPr marL="228600" lvl="0" indent="-228600" defTabSz="914400" eaLnBrk="0" fontAlgn="base" hangingPunct="0">
              <a:lnSpc>
                <a:spcPct val="100000"/>
              </a:lnSpc>
              <a:spcBef>
                <a:spcPts val="600"/>
              </a:spcBef>
              <a:spcAft>
                <a:spcPct val="0"/>
              </a:spcAft>
              <a:buFontTx/>
              <a:buChar char="•"/>
            </a:pPr>
            <a:r>
              <a:rPr lang="en-US" sz="2300" kern="0" spc="0" dirty="0">
                <a:solidFill>
                  <a:srgbClr val="000000"/>
                </a:solidFill>
                <a:latin typeface="+mn-lt"/>
              </a:rPr>
              <a:t>Enhance the ongoing understanding and characterization of the product safety profile through a </a:t>
            </a:r>
            <a:r>
              <a:rPr lang="en-US" sz="2300" kern="0" spc="0" dirty="0">
                <a:solidFill>
                  <a:srgbClr val="009999"/>
                </a:solidFill>
                <a:latin typeface="+mn-lt"/>
              </a:rPr>
              <a:t>systematic and structured process </a:t>
            </a:r>
            <a:r>
              <a:rPr lang="en-US" sz="2300" kern="0" spc="0" dirty="0">
                <a:solidFill>
                  <a:srgbClr val="000000"/>
                </a:solidFill>
                <a:latin typeface="+mn-lt"/>
              </a:rPr>
              <a:t>for the assessment of aggregate clinical safety data, </a:t>
            </a:r>
            <a:r>
              <a:rPr lang="en-US" sz="2300" kern="0" spc="0" dirty="0">
                <a:solidFill>
                  <a:srgbClr val="009999"/>
                </a:solidFill>
                <a:latin typeface="+mn-lt"/>
              </a:rPr>
              <a:t>in accordance with the Merck’s Clinical Safety Model</a:t>
            </a:r>
          </a:p>
          <a:p>
            <a:pPr marL="228600" lvl="0" indent="-228600" defTabSz="914400" eaLnBrk="0" fontAlgn="base" hangingPunct="0">
              <a:lnSpc>
                <a:spcPct val="100000"/>
              </a:lnSpc>
              <a:spcBef>
                <a:spcPts val="600"/>
              </a:spcBef>
              <a:spcAft>
                <a:spcPct val="0"/>
              </a:spcAft>
              <a:buFontTx/>
              <a:buChar char="•"/>
            </a:pPr>
            <a:r>
              <a:rPr lang="en-US" sz="2300" kern="0" spc="0" dirty="0">
                <a:solidFill>
                  <a:srgbClr val="000000"/>
                </a:solidFill>
                <a:latin typeface="+mn-lt"/>
              </a:rPr>
              <a:t>Inform </a:t>
            </a:r>
            <a:r>
              <a:rPr lang="en-US" sz="2300" kern="0" spc="0" dirty="0">
                <a:solidFill>
                  <a:srgbClr val="009999"/>
                </a:solidFill>
                <a:latin typeface="+mn-lt"/>
              </a:rPr>
              <a:t>preparation for the integrated safety-related filing documents</a:t>
            </a:r>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10</a:t>
            </a:fld>
            <a:endParaRPr lang="ja-JP" altLang="en-US" dirty="0">
              <a:latin typeface="Arial Narrow"/>
              <a:cs typeface="Arial Narrow"/>
            </a:endParaRPr>
          </a:p>
        </p:txBody>
      </p:sp>
      <p:pic>
        <p:nvPicPr>
          <p:cNvPr id="8" name="Picture 7">
            <a:extLst>
              <a:ext uri="{FF2B5EF4-FFF2-40B4-BE49-F238E27FC236}">
                <a16:creationId xmlns:a16="http://schemas.microsoft.com/office/drawing/2014/main" xmlns="" id="{3DE5A74B-ADB5-5245-8AE5-66DD14AF6BEE}"/>
              </a:ext>
            </a:extLst>
          </p:cNvPr>
          <p:cNvPicPr>
            <a:picLocks noChangeAspect="1"/>
          </p:cNvPicPr>
          <p:nvPr/>
        </p:nvPicPr>
        <p:blipFill rotWithShape="1">
          <a:blip r:embed="rId3">
            <a:duotone>
              <a:schemeClr val="accent1">
                <a:shade val="45000"/>
                <a:satMod val="135000"/>
              </a:schemeClr>
              <a:prstClr val="white"/>
            </a:duotone>
            <a:alphaModFix amt="70000"/>
          </a:blip>
          <a:srcRect l="48180" r="35832"/>
          <a:stretch/>
        </p:blipFill>
        <p:spPr>
          <a:xfrm>
            <a:off x="10450285" y="0"/>
            <a:ext cx="1738540" cy="6858000"/>
          </a:xfrm>
          <a:prstGeom prst="rect">
            <a:avLst/>
          </a:prstGeom>
        </p:spPr>
      </p:pic>
    </p:spTree>
    <p:extLst>
      <p:ext uri="{BB962C8B-B14F-4D97-AF65-F5344CB8AC3E}">
        <p14:creationId xmlns:p14="http://schemas.microsoft.com/office/powerpoint/2010/main" val="1575138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Aggregate Safety Assessment Plan (AgSAP)</a:t>
            </a:r>
            <a:endParaRPr lang="en-US" altLang="en-US" dirty="0"/>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11</a:t>
            </a:fld>
            <a:endParaRPr lang="ja-JP" altLang="en-US" dirty="0">
              <a:latin typeface="Arial Narrow"/>
              <a:cs typeface="Arial Narrow"/>
            </a:endParaRPr>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1197567976"/>
              </p:ext>
            </p:extLst>
          </p:nvPr>
        </p:nvGraphicFramePr>
        <p:xfrm>
          <a:off x="759688" y="1894674"/>
          <a:ext cx="10656887" cy="44174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217295" y="5974348"/>
            <a:ext cx="9751060" cy="338554"/>
          </a:xfrm>
          <a:prstGeom prst="rect">
            <a:avLst/>
          </a:prstGeom>
          <a:noFill/>
        </p:spPr>
        <p:txBody>
          <a:bodyPr wrap="square" rtlCol="0">
            <a:spAutoFit/>
          </a:bodyPr>
          <a:lstStyle/>
          <a:p>
            <a:pPr algn="ctr"/>
            <a:r>
              <a:rPr lang="en-US" sz="1600" dirty="0">
                <a:solidFill>
                  <a:srgbClr val="000000"/>
                </a:solidFill>
              </a:rPr>
              <a:t>Ongoing Aggregate Safety Evaluation (OASE)</a:t>
            </a:r>
          </a:p>
        </p:txBody>
      </p:sp>
    </p:spTree>
    <p:extLst>
      <p:ext uri="{BB962C8B-B14F-4D97-AF65-F5344CB8AC3E}">
        <p14:creationId xmlns:p14="http://schemas.microsoft.com/office/powerpoint/2010/main" val="2440211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Program-Level Safety Topics and Patient Populations of Interest</a:t>
            </a:r>
          </a:p>
        </p:txBody>
      </p:sp>
      <p:sp>
        <p:nvSpPr>
          <p:cNvPr id="4" name="Content Placeholder 3"/>
          <p:cNvSpPr>
            <a:spLocks noGrp="1"/>
          </p:cNvSpPr>
          <p:nvPr>
            <p:ph idx="1"/>
          </p:nvPr>
        </p:nvSpPr>
        <p:spPr>
          <a:xfrm>
            <a:off x="619383" y="1853398"/>
            <a:ext cx="9286618" cy="4290227"/>
          </a:xfrm>
        </p:spPr>
        <p:txBody>
          <a:bodyPr/>
          <a:lstStyle/>
          <a:p>
            <a:pPr lvl="0"/>
            <a:r>
              <a:rPr lang="en-US" sz="2400" dirty="0"/>
              <a:t>To determine the </a:t>
            </a:r>
            <a:r>
              <a:rPr lang="en-US" sz="2400" dirty="0">
                <a:solidFill>
                  <a:srgbClr val="00877C"/>
                </a:solidFill>
              </a:rPr>
              <a:t>program-level safety strategy for</a:t>
            </a:r>
            <a:r>
              <a:rPr lang="en-US" sz="2400" dirty="0"/>
              <a:t>:</a:t>
            </a:r>
          </a:p>
          <a:p>
            <a:pPr marL="228600" indent="-228600">
              <a:spcBef>
                <a:spcPts val="600"/>
              </a:spcBef>
              <a:buClr>
                <a:schemeClr val="tx1"/>
              </a:buClr>
              <a:buFont typeface="Arial"/>
              <a:buChar char="•"/>
            </a:pPr>
            <a:r>
              <a:rPr lang="en-US" sz="2400" dirty="0">
                <a:solidFill>
                  <a:schemeClr val="accent4"/>
                </a:solidFill>
              </a:rPr>
              <a:t>Safety topics of interest</a:t>
            </a:r>
          </a:p>
          <a:p>
            <a:pPr marL="228600" indent="-228600">
              <a:spcBef>
                <a:spcPts val="600"/>
              </a:spcBef>
              <a:buClr>
                <a:schemeClr val="tx1"/>
              </a:buClr>
              <a:buFont typeface="Arial"/>
              <a:buChar char="•"/>
            </a:pPr>
            <a:r>
              <a:rPr lang="en-US" sz="2400" dirty="0"/>
              <a:t>Definition of measures characterizing safety endpoints</a:t>
            </a:r>
          </a:p>
          <a:p>
            <a:pPr marL="228600" indent="-228600">
              <a:spcBef>
                <a:spcPts val="600"/>
              </a:spcBef>
              <a:buClr>
                <a:schemeClr val="tx1"/>
              </a:buClr>
              <a:buFont typeface="Arial"/>
              <a:buChar char="•"/>
            </a:pPr>
            <a:r>
              <a:rPr lang="en-US" sz="2400" dirty="0"/>
              <a:t>Use of consistent safety endpoint definitions across studies in the program</a:t>
            </a:r>
          </a:p>
          <a:p>
            <a:pPr marL="228600" lvl="0" indent="-228600">
              <a:spcBef>
                <a:spcPts val="600"/>
              </a:spcBef>
              <a:buFont typeface="Arial"/>
              <a:buChar char="•"/>
            </a:pPr>
            <a:r>
              <a:rPr lang="en-US" sz="2400" dirty="0"/>
              <a:t>The general patient population, special populations of interest and </a:t>
            </a:r>
            <a:r>
              <a:rPr lang="en-US" sz="2400" dirty="0">
                <a:solidFill>
                  <a:schemeClr val="accent4"/>
                </a:solidFill>
              </a:rPr>
              <a:t>high-level pooling strategy </a:t>
            </a:r>
            <a:r>
              <a:rPr lang="en-US" sz="2400" dirty="0"/>
              <a:t>for safety topics of interest in the program</a:t>
            </a:r>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12</a:t>
            </a:fld>
            <a:endParaRPr lang="ja-JP" altLang="en-US" dirty="0">
              <a:latin typeface="Arial Narrow"/>
              <a:cs typeface="Arial Narrow"/>
            </a:endParaRPr>
          </a:p>
        </p:txBody>
      </p:sp>
      <p:pic>
        <p:nvPicPr>
          <p:cNvPr id="8" name="Picture 7">
            <a:extLst>
              <a:ext uri="{FF2B5EF4-FFF2-40B4-BE49-F238E27FC236}">
                <a16:creationId xmlns:a16="http://schemas.microsoft.com/office/drawing/2014/main" xmlns="" id="{CCB2BE91-43C8-A441-B899-5BDFE41B5265}"/>
              </a:ext>
            </a:extLst>
          </p:cNvPr>
          <p:cNvPicPr>
            <a:picLocks noChangeAspect="1"/>
          </p:cNvPicPr>
          <p:nvPr/>
        </p:nvPicPr>
        <p:blipFill rotWithShape="1">
          <a:blip r:embed="rId3">
            <a:duotone>
              <a:schemeClr val="accent1">
                <a:shade val="45000"/>
                <a:satMod val="135000"/>
              </a:schemeClr>
              <a:prstClr val="white"/>
            </a:duotone>
            <a:alphaModFix amt="70000"/>
          </a:blip>
          <a:srcRect l="46652" r="37099"/>
          <a:stretch/>
        </p:blipFill>
        <p:spPr>
          <a:xfrm>
            <a:off x="10404763" y="0"/>
            <a:ext cx="1784061" cy="6858000"/>
          </a:xfrm>
          <a:prstGeom prst="rect">
            <a:avLst/>
          </a:prstGeom>
        </p:spPr>
      </p:pic>
    </p:spTree>
    <p:extLst>
      <p:ext uri="{BB962C8B-B14F-4D97-AF65-F5344CB8AC3E}">
        <p14:creationId xmlns:p14="http://schemas.microsoft.com/office/powerpoint/2010/main" val="984864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Two-Tiered Approach for Planning and Execution</a:t>
            </a:r>
            <a:endParaRPr lang="en-US" alt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63390205"/>
              </p:ext>
            </p:extLst>
          </p:nvPr>
        </p:nvGraphicFramePr>
        <p:xfrm>
          <a:off x="524548" y="1852613"/>
          <a:ext cx="10960100" cy="4291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13</a:t>
            </a:fld>
            <a:endParaRPr lang="ja-JP" altLang="en-US" dirty="0">
              <a:latin typeface="Arial Narrow"/>
              <a:cs typeface="Arial Narrow"/>
            </a:endParaRPr>
          </a:p>
        </p:txBody>
      </p:sp>
    </p:spTree>
    <p:extLst>
      <p:ext uri="{BB962C8B-B14F-4D97-AF65-F5344CB8AC3E}">
        <p14:creationId xmlns:p14="http://schemas.microsoft.com/office/powerpoint/2010/main" val="1856223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Objectives of Blinded-OASE</a:t>
            </a:r>
            <a:endParaRPr lang="en-US" altLang="en-US" dirty="0"/>
          </a:p>
        </p:txBody>
      </p:sp>
      <p:sp>
        <p:nvSpPr>
          <p:cNvPr id="4" name="Content Placeholder 3"/>
          <p:cNvSpPr>
            <a:spLocks noGrp="1"/>
          </p:cNvSpPr>
          <p:nvPr>
            <p:ph idx="1"/>
          </p:nvPr>
        </p:nvSpPr>
        <p:spPr/>
        <p:txBody>
          <a:bodyPr/>
          <a:lstStyle/>
          <a:p>
            <a:pPr marL="342900" indent="-342900">
              <a:buFont typeface="Arial" panose="020B0604020202020204" pitchFamily="34" charset="0"/>
              <a:buChar char="•"/>
            </a:pPr>
            <a:r>
              <a:rPr lang="en-US" sz="2400" dirty="0">
                <a:solidFill>
                  <a:schemeClr val="accent1"/>
                </a:solidFill>
              </a:rPr>
              <a:t>Evaluation of the general safety profile</a:t>
            </a:r>
            <a:r>
              <a:rPr lang="en-US" sz="2400" dirty="0"/>
              <a:t> of the product</a:t>
            </a:r>
          </a:p>
          <a:p>
            <a:pPr marL="342900" indent="-342900">
              <a:buFont typeface="Arial" panose="020B0604020202020204" pitchFamily="34" charset="0"/>
              <a:buChar char="•"/>
            </a:pPr>
            <a:r>
              <a:rPr lang="en-US" sz="2400" dirty="0">
                <a:solidFill>
                  <a:schemeClr val="accent1"/>
                </a:solidFill>
              </a:rPr>
              <a:t>Detection of emerging safety topics</a:t>
            </a:r>
            <a:r>
              <a:rPr lang="en-US" sz="2400" dirty="0"/>
              <a:t> while studies are ongoing </a:t>
            </a:r>
          </a:p>
          <a:p>
            <a:pPr marL="342900" indent="-342900">
              <a:buFont typeface="Arial" panose="020B0604020202020204" pitchFamily="34" charset="0"/>
              <a:buChar char="•"/>
            </a:pPr>
            <a:r>
              <a:rPr lang="en-US" sz="2400" dirty="0">
                <a:solidFill>
                  <a:schemeClr val="accent4"/>
                </a:solidFill>
              </a:rPr>
              <a:t>Evaluation of risk elevation for select safety topics of interest</a:t>
            </a:r>
          </a:p>
          <a:p>
            <a:pPr marL="342900" indent="-342900">
              <a:buFont typeface="Arial" panose="020B0604020202020204" pitchFamily="34" charset="0"/>
              <a:buChar char="•"/>
            </a:pPr>
            <a:r>
              <a:rPr lang="en-US" sz="2400" dirty="0"/>
              <a:t>Ongoing characterization of identified and potential risks </a:t>
            </a:r>
          </a:p>
          <a:p>
            <a:pPr marL="342900" indent="-342900">
              <a:buFont typeface="Arial" panose="020B0604020202020204" pitchFamily="34" charset="0"/>
              <a:buChar char="•"/>
            </a:pPr>
            <a:r>
              <a:rPr lang="en-US" sz="2400" dirty="0"/>
              <a:t>Evaluation of signals validated by RMST from nonclinical trial sources </a:t>
            </a:r>
            <a:br>
              <a:rPr lang="en-US" sz="2400" dirty="0"/>
            </a:br>
            <a:r>
              <a:rPr lang="en-US" sz="2400" dirty="0"/>
              <a:t>(eg, literature, individual cases, spontaneous reports)</a:t>
            </a:r>
          </a:p>
          <a:p>
            <a:pPr marL="342900" indent="-342900">
              <a:buFont typeface="Arial" panose="020B0604020202020204" pitchFamily="34" charset="0"/>
              <a:buChar char="•"/>
            </a:pPr>
            <a:r>
              <a:rPr lang="en-US" sz="2400" dirty="0"/>
              <a:t>Responses to safety-related regulatory agency requests </a:t>
            </a:r>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pPr/>
              <a:t>14</a:t>
            </a:fld>
            <a:endParaRPr lang="ja-JP" altLang="en-US" dirty="0"/>
          </a:p>
        </p:txBody>
      </p:sp>
      <p:pic>
        <p:nvPicPr>
          <p:cNvPr id="9" name="Picture 8">
            <a:extLst>
              <a:ext uri="{FF2B5EF4-FFF2-40B4-BE49-F238E27FC236}">
                <a16:creationId xmlns:a16="http://schemas.microsoft.com/office/drawing/2014/main" xmlns="" id="{B11F739B-C56A-474A-B609-73333561A2B7}"/>
              </a:ext>
            </a:extLst>
          </p:cNvPr>
          <p:cNvPicPr>
            <a:picLocks noChangeAspect="1"/>
          </p:cNvPicPr>
          <p:nvPr/>
        </p:nvPicPr>
        <p:blipFill rotWithShape="1">
          <a:blip r:embed="rId3">
            <a:duotone>
              <a:schemeClr val="accent1">
                <a:shade val="45000"/>
                <a:satMod val="135000"/>
              </a:schemeClr>
              <a:prstClr val="white"/>
            </a:duotone>
            <a:alphaModFix amt="70000"/>
            <a:extLst>
              <a:ext uri="{BEBA8EAE-BF5A-486C-A8C5-ECC9F3942E4B}">
                <a14:imgProps xmlns:a14="http://schemas.microsoft.com/office/drawing/2010/main">
                  <a14:imgLayer r:embed="rId4">
                    <a14:imgEffect>
                      <a14:colorTemperature colorTemp="7096"/>
                    </a14:imgEffect>
                    <a14:imgEffect>
                      <a14:brightnessContrast bright="15000" contrast="-66000"/>
                    </a14:imgEffect>
                  </a14:imgLayer>
                </a14:imgProps>
              </a:ext>
            </a:extLst>
          </a:blip>
          <a:srcRect l="37308" r="47313"/>
          <a:stretch/>
        </p:blipFill>
        <p:spPr>
          <a:xfrm>
            <a:off x="10424157" y="-1"/>
            <a:ext cx="1764667" cy="6851403"/>
          </a:xfrm>
          <a:prstGeom prst="rect">
            <a:avLst/>
          </a:prstGeom>
        </p:spPr>
      </p:pic>
    </p:spTree>
    <p:extLst>
      <p:ext uri="{BB962C8B-B14F-4D97-AF65-F5344CB8AC3E}">
        <p14:creationId xmlns:p14="http://schemas.microsoft.com/office/powerpoint/2010/main" val="3179588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Blinded-OASE: Determine Background Rates</a:t>
            </a:r>
          </a:p>
        </p:txBody>
      </p:sp>
      <p:sp>
        <p:nvSpPr>
          <p:cNvPr id="14" name="Slide Number Placeholder 13"/>
          <p:cNvSpPr>
            <a:spLocks noGrp="1"/>
          </p:cNvSpPr>
          <p:nvPr>
            <p:ph type="sldNum" sz="quarter" idx="12"/>
          </p:nvPr>
        </p:nvSpPr>
        <p:spPr/>
        <p:txBody>
          <a:bodyPr/>
          <a:lstStyle/>
          <a:p>
            <a:fld id="{DA65540D-26A2-458C-81F1-25D42FF068A2}" type="slidenum">
              <a:rPr lang="en-US" smtClean="0"/>
              <a:pPr/>
              <a:t>15</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691164959"/>
              </p:ext>
            </p:extLst>
          </p:nvPr>
        </p:nvGraphicFramePr>
        <p:xfrm>
          <a:off x="619383" y="1975984"/>
          <a:ext cx="10959842" cy="3113615"/>
        </p:xfrm>
        <a:graphic>
          <a:graphicData uri="http://schemas.openxmlformats.org/drawingml/2006/table">
            <a:tbl>
              <a:tblPr/>
              <a:tblGrid>
                <a:gridCol w="1507541">
                  <a:extLst>
                    <a:ext uri="{9D8B030D-6E8A-4147-A177-3AD203B41FA5}">
                      <a16:colId xmlns:a16="http://schemas.microsoft.com/office/drawing/2014/main" xmlns="" val="20000"/>
                    </a:ext>
                  </a:extLst>
                </a:gridCol>
                <a:gridCol w="3150735">
                  <a:extLst>
                    <a:ext uri="{9D8B030D-6E8A-4147-A177-3AD203B41FA5}">
                      <a16:colId xmlns:a16="http://schemas.microsoft.com/office/drawing/2014/main" xmlns="" val="20001"/>
                    </a:ext>
                  </a:extLst>
                </a:gridCol>
                <a:gridCol w="730214">
                  <a:extLst>
                    <a:ext uri="{9D8B030D-6E8A-4147-A177-3AD203B41FA5}">
                      <a16:colId xmlns:a16="http://schemas.microsoft.com/office/drawing/2014/main" xmlns="" val="20002"/>
                    </a:ext>
                  </a:extLst>
                </a:gridCol>
                <a:gridCol w="878960">
                  <a:extLst>
                    <a:ext uri="{9D8B030D-6E8A-4147-A177-3AD203B41FA5}">
                      <a16:colId xmlns:a16="http://schemas.microsoft.com/office/drawing/2014/main" xmlns="" val="20003"/>
                    </a:ext>
                  </a:extLst>
                </a:gridCol>
                <a:gridCol w="1014185">
                  <a:extLst>
                    <a:ext uri="{9D8B030D-6E8A-4147-A177-3AD203B41FA5}">
                      <a16:colId xmlns:a16="http://schemas.microsoft.com/office/drawing/2014/main" xmlns="" val="20004"/>
                    </a:ext>
                  </a:extLst>
                </a:gridCol>
                <a:gridCol w="865438">
                  <a:extLst>
                    <a:ext uri="{9D8B030D-6E8A-4147-A177-3AD203B41FA5}">
                      <a16:colId xmlns:a16="http://schemas.microsoft.com/office/drawing/2014/main" xmlns="" val="20005"/>
                    </a:ext>
                  </a:extLst>
                </a:gridCol>
                <a:gridCol w="1041230">
                  <a:extLst>
                    <a:ext uri="{9D8B030D-6E8A-4147-A177-3AD203B41FA5}">
                      <a16:colId xmlns:a16="http://schemas.microsoft.com/office/drawing/2014/main" xmlns="" val="20006"/>
                    </a:ext>
                  </a:extLst>
                </a:gridCol>
                <a:gridCol w="851916">
                  <a:extLst>
                    <a:ext uri="{9D8B030D-6E8A-4147-A177-3AD203B41FA5}">
                      <a16:colId xmlns:a16="http://schemas.microsoft.com/office/drawing/2014/main" xmlns="" val="20007"/>
                    </a:ext>
                  </a:extLst>
                </a:gridCol>
                <a:gridCol w="919623">
                  <a:extLst>
                    <a:ext uri="{9D8B030D-6E8A-4147-A177-3AD203B41FA5}">
                      <a16:colId xmlns:a16="http://schemas.microsoft.com/office/drawing/2014/main" xmlns="" val="20008"/>
                    </a:ext>
                  </a:extLst>
                </a:gridCol>
              </a:tblGrid>
              <a:tr h="361219">
                <a:tc>
                  <a:txBody>
                    <a:bodyPr/>
                    <a:lstStyle/>
                    <a:p>
                      <a:pPr algn="l" fontAlgn="ctr"/>
                      <a:r>
                        <a:rPr lang="en-US" sz="1500" b="1" i="0" u="none" strike="noStrike" dirty="0">
                          <a:solidFill>
                            <a:schemeClr val="bg1"/>
                          </a:solidFill>
                          <a:effectLst/>
                          <a:latin typeface="+mj-lt"/>
                        </a:rPr>
                        <a:t>Study</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Description</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N</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Year</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Age:</a:t>
                      </a:r>
                      <a:r>
                        <a:rPr lang="en-US" sz="1500" b="1" i="0" u="none" strike="noStrike" baseline="0" dirty="0">
                          <a:solidFill>
                            <a:schemeClr val="bg1"/>
                          </a:solidFill>
                          <a:effectLst/>
                          <a:latin typeface="+mj-lt"/>
                        </a:rPr>
                        <a:t> Mean </a:t>
                      </a:r>
                      <a:r>
                        <a:rPr lang="en-US" sz="1500" b="1" i="0" u="none" strike="noStrike" dirty="0">
                          <a:solidFill>
                            <a:schemeClr val="bg1"/>
                          </a:solidFill>
                          <a:effectLst/>
                          <a:latin typeface="+mj-lt"/>
                        </a:rPr>
                        <a:t>(SD)</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Female</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MMSE:</a:t>
                      </a:r>
                      <a:r>
                        <a:rPr lang="en-US" sz="1500" b="1" i="0" u="none" strike="noStrike" baseline="0" dirty="0">
                          <a:solidFill>
                            <a:schemeClr val="bg1"/>
                          </a:solidFill>
                          <a:effectLst/>
                          <a:latin typeface="+mj-lt"/>
                        </a:rPr>
                        <a:t> </a:t>
                      </a:r>
                      <a:r>
                        <a:rPr lang="en-US" sz="1500" b="1" i="0" u="none" strike="noStrike" dirty="0">
                          <a:solidFill>
                            <a:schemeClr val="bg1"/>
                          </a:solidFill>
                          <a:effectLst/>
                          <a:latin typeface="+mj-lt"/>
                        </a:rPr>
                        <a:t>Mean (SD)</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MMSE: Range</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500" b="1" i="0" u="none" strike="noStrike" dirty="0">
                          <a:solidFill>
                            <a:schemeClr val="bg1"/>
                          </a:solidFill>
                          <a:effectLst/>
                          <a:latin typeface="+mj-lt"/>
                        </a:rPr>
                        <a:t>Syncope</a:t>
                      </a:r>
                    </a:p>
                  </a:txBody>
                  <a:tcPr marL="121888" marR="121888" marT="9144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0"/>
                  </a:ext>
                </a:extLst>
              </a:tr>
              <a:tr h="512995">
                <a:tc>
                  <a:txBody>
                    <a:bodyPr/>
                    <a:lstStyle/>
                    <a:p>
                      <a:pPr algn="l" fontAlgn="ctr"/>
                      <a:r>
                        <a:rPr lang="en-US" sz="1500" b="1" i="0" u="none" strike="noStrike" dirty="0">
                          <a:solidFill>
                            <a:schemeClr val="accent1"/>
                          </a:solidFill>
                          <a:effectLst/>
                          <a:latin typeface="+mj-lt"/>
                        </a:rPr>
                        <a:t>Semagacestat</a:t>
                      </a:r>
                    </a:p>
                  </a:txBody>
                  <a:tcPr marL="121888" marR="121888" marT="13716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76-week phase 3 study (stopped early)</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501</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2008</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73.2 (8.2)</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53</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20.8 (3.5)</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16-26</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1" i="0" u="none" strike="noStrike" dirty="0">
                          <a:solidFill>
                            <a:srgbClr val="D97C1E"/>
                          </a:solidFill>
                          <a:effectLst/>
                          <a:latin typeface="+mj-lt"/>
                        </a:rPr>
                        <a:t>1.4</a:t>
                      </a:r>
                      <a:r>
                        <a:rPr lang="en-US" sz="1500" b="1" i="0" u="none" strike="noStrike" baseline="30000" dirty="0">
                          <a:solidFill>
                            <a:srgbClr val="D97C1E"/>
                          </a:solidFill>
                          <a:effectLst/>
                          <a:latin typeface="+mj-lt"/>
                        </a:rPr>
                        <a:t>†</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512995">
                <a:tc>
                  <a:txBody>
                    <a:bodyPr/>
                    <a:lstStyle/>
                    <a:p>
                      <a:pPr algn="l" fontAlgn="ctr"/>
                      <a:r>
                        <a:rPr lang="en-US" sz="1500" b="1" i="0" u="none" strike="noStrike" dirty="0">
                          <a:solidFill>
                            <a:schemeClr val="tx1"/>
                          </a:solidFill>
                          <a:effectLst/>
                          <a:latin typeface="+mj-lt"/>
                        </a:rPr>
                        <a:t>ADNI</a:t>
                      </a:r>
                    </a:p>
                  </a:txBody>
                  <a:tcPr marL="121888" marR="121888" marT="13716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2-year natural history, nontreatment study</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190</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2004</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75.2 (7.5)</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47.9</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23.3 (2.0)</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tx1"/>
                          </a:solidFill>
                          <a:effectLst/>
                          <a:latin typeface="+mj-lt"/>
                        </a:rPr>
                        <a:t>20-26</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1" i="0" u="none" strike="noStrike" dirty="0">
                          <a:solidFill>
                            <a:srgbClr val="D97C1E"/>
                          </a:solidFill>
                          <a:effectLst/>
                          <a:latin typeface="+mj-lt"/>
                        </a:rPr>
                        <a:t>4.2</a:t>
                      </a:r>
                      <a:r>
                        <a:rPr lang="en-US" sz="1500" b="1" i="0" u="none" strike="noStrike" baseline="30000" dirty="0">
                          <a:solidFill>
                            <a:srgbClr val="D97C1E"/>
                          </a:solidFill>
                          <a:effectLst/>
                          <a:latin typeface="Arial Narrow"/>
                          <a:cs typeface="Arial Narrow"/>
                        </a:rPr>
                        <a:t>‡</a:t>
                      </a:r>
                      <a:endParaRPr lang="en-US" sz="1500" b="1" i="0" u="none" strike="noStrike" baseline="30000" dirty="0">
                        <a:solidFill>
                          <a:srgbClr val="D97C1E"/>
                        </a:solidFill>
                        <a:effectLst/>
                        <a:latin typeface="+mj-lt"/>
                      </a:endParaRP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512995">
                <a:tc>
                  <a:txBody>
                    <a:bodyPr/>
                    <a:lstStyle/>
                    <a:p>
                      <a:pPr algn="l" fontAlgn="ctr"/>
                      <a:r>
                        <a:rPr lang="en-US" sz="1500" b="1" i="0" u="none" strike="noStrike" dirty="0">
                          <a:solidFill>
                            <a:schemeClr val="accent1"/>
                          </a:solidFill>
                          <a:effectLst/>
                          <a:latin typeface="+mj-lt"/>
                        </a:rPr>
                        <a:t>Bapineuzumab</a:t>
                      </a:r>
                    </a:p>
                  </a:txBody>
                  <a:tcPr marL="121888" marR="121888" marT="13716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18-month</a:t>
                      </a:r>
                      <a:r>
                        <a:rPr lang="en-US" sz="1500" b="0" i="0" u="none" strike="noStrike" baseline="0" dirty="0">
                          <a:solidFill>
                            <a:schemeClr val="accent1"/>
                          </a:solidFill>
                          <a:effectLst/>
                          <a:latin typeface="+mj-lt"/>
                        </a:rPr>
                        <a:t> </a:t>
                      </a:r>
                      <a:r>
                        <a:rPr lang="en-US" sz="1500" b="0" i="0" u="none" strike="noStrike" dirty="0">
                          <a:solidFill>
                            <a:schemeClr val="accent1"/>
                          </a:solidFill>
                          <a:effectLst/>
                          <a:latin typeface="+mj-lt"/>
                        </a:rPr>
                        <a:t>published trial</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110</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2005</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67.9 (9.4)</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59.8</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20.7 (3.1)</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16-26</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1" i="0" u="none" strike="noStrike" dirty="0">
                          <a:solidFill>
                            <a:srgbClr val="D97C1E"/>
                          </a:solidFill>
                          <a:effectLst/>
                          <a:latin typeface="+mj-lt"/>
                        </a:rPr>
                        <a:t>1.8</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512995">
                <a:tc>
                  <a:txBody>
                    <a:bodyPr/>
                    <a:lstStyle/>
                    <a:p>
                      <a:pPr algn="l" fontAlgn="ctr"/>
                      <a:r>
                        <a:rPr lang="en-US" sz="1500" b="1" i="0" u="none" strike="noStrike" dirty="0">
                          <a:solidFill>
                            <a:schemeClr val="accent1"/>
                          </a:solidFill>
                          <a:effectLst/>
                          <a:latin typeface="+mj-lt"/>
                        </a:rPr>
                        <a:t>Bapineuzumab</a:t>
                      </a:r>
                    </a:p>
                  </a:txBody>
                  <a:tcPr marL="121888" marR="121888" marT="13716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78-week phase 3 study</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524</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2007</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71.9 (10.1)</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50.3</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21.2 (3.2)</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16-26</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1" i="0" u="none" strike="noStrike" dirty="0">
                          <a:solidFill>
                            <a:srgbClr val="D97C1E"/>
                          </a:solidFill>
                          <a:effectLst/>
                          <a:latin typeface="+mj-lt"/>
                        </a:rPr>
                        <a:t>2.5</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512995">
                <a:tc>
                  <a:txBody>
                    <a:bodyPr/>
                    <a:lstStyle/>
                    <a:p>
                      <a:pPr algn="l" fontAlgn="ctr"/>
                      <a:r>
                        <a:rPr lang="en-US" sz="1500" b="1" i="0" u="none" strike="noStrike" dirty="0">
                          <a:solidFill>
                            <a:schemeClr val="accent1"/>
                          </a:solidFill>
                          <a:effectLst/>
                          <a:latin typeface="+mj-lt"/>
                        </a:rPr>
                        <a:t>Solanezumab</a:t>
                      </a:r>
                    </a:p>
                  </a:txBody>
                  <a:tcPr marL="121888" marR="121888" marT="13716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Two 18-month phase 3 studies</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1025</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2009 </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73.4 (7.9)</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55.9</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21 (3)</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0" i="0" u="none" strike="noStrike" dirty="0">
                          <a:solidFill>
                            <a:schemeClr val="accent1"/>
                          </a:solidFill>
                          <a:effectLst/>
                          <a:latin typeface="+mj-lt"/>
                        </a:rPr>
                        <a:t>16-26</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500" b="1" i="0" u="none" strike="noStrike" dirty="0">
                          <a:solidFill>
                            <a:srgbClr val="D97C1E"/>
                          </a:solidFill>
                          <a:effectLst/>
                          <a:latin typeface="+mj-lt"/>
                        </a:rPr>
                        <a:t>2.1</a:t>
                      </a:r>
                    </a:p>
                  </a:txBody>
                  <a:tcPr marL="121888" marR="121888" marT="137160" marB="0" anchor="ctr" anchorCtr="1">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10" name="TextBox 9"/>
          <p:cNvSpPr txBox="1"/>
          <p:nvPr/>
        </p:nvSpPr>
        <p:spPr>
          <a:xfrm>
            <a:off x="619383" y="1149420"/>
            <a:ext cx="10959842" cy="707886"/>
          </a:xfrm>
          <a:prstGeom prst="rect">
            <a:avLst/>
          </a:prstGeom>
          <a:noFill/>
        </p:spPr>
        <p:txBody>
          <a:bodyPr wrap="square" rtlCol="0">
            <a:spAutoFit/>
          </a:bodyPr>
          <a:lstStyle/>
          <a:p>
            <a:pPr fontAlgn="auto">
              <a:spcBef>
                <a:spcPts val="0"/>
              </a:spcBef>
              <a:spcAft>
                <a:spcPts val="0"/>
              </a:spcAft>
            </a:pPr>
            <a:r>
              <a:rPr lang="en-US" sz="2000" b="1" dirty="0">
                <a:solidFill>
                  <a:srgbClr val="00877C"/>
                </a:solidFill>
                <a:latin typeface="Arial Narrow"/>
                <a:cs typeface="+mn-cs"/>
              </a:rPr>
              <a:t>Study incidence: not annualized </a:t>
            </a:r>
          </a:p>
          <a:p>
            <a:pPr fontAlgn="auto">
              <a:spcBef>
                <a:spcPts val="0"/>
              </a:spcBef>
              <a:spcAft>
                <a:spcPts val="0"/>
              </a:spcAft>
            </a:pPr>
            <a:r>
              <a:rPr lang="en-US" sz="2000" b="1" dirty="0">
                <a:solidFill>
                  <a:srgbClr val="00877C"/>
                </a:solidFill>
                <a:latin typeface="Arial Narrow"/>
                <a:cs typeface="+mn-cs"/>
              </a:rPr>
              <a:t>(ADNI is 2 years, and other studies are 1.5 years)</a:t>
            </a:r>
          </a:p>
        </p:txBody>
      </p:sp>
      <p:sp>
        <p:nvSpPr>
          <p:cNvPr id="12" name="Rectangle 11"/>
          <p:cNvSpPr/>
          <p:nvPr/>
        </p:nvSpPr>
        <p:spPr>
          <a:xfrm>
            <a:off x="628486" y="5124039"/>
            <a:ext cx="11355981" cy="1231106"/>
          </a:xfrm>
          <a:prstGeom prst="rect">
            <a:avLst/>
          </a:prstGeom>
        </p:spPr>
        <p:txBody>
          <a:bodyPr wrap="square" lIns="0" tIns="0" rIns="0" bIns="0" anchor="b" anchorCtr="0">
            <a:spAutoFit/>
          </a:bodyPr>
          <a:lstStyle/>
          <a:p>
            <a:pPr fontAlgn="auto">
              <a:spcBef>
                <a:spcPts val="200"/>
              </a:spcBef>
              <a:spcAft>
                <a:spcPts val="0"/>
              </a:spcAft>
              <a:buClr>
                <a:srgbClr val="00877C"/>
              </a:buClr>
            </a:pPr>
            <a:r>
              <a:rPr lang="en-US" sz="1000" dirty="0">
                <a:solidFill>
                  <a:srgbClr val="000000"/>
                </a:solidFill>
                <a:latin typeface="Arial Narrow"/>
              </a:rPr>
              <a:t>MMSE=Mini-Mental State Examination is used to test for complaints of problems with memory or other mental abilities, with higher scores indicating better cognitive function. </a:t>
            </a:r>
          </a:p>
          <a:p>
            <a:pPr fontAlgn="auto">
              <a:spcBef>
                <a:spcPts val="200"/>
              </a:spcBef>
              <a:spcAft>
                <a:spcPts val="0"/>
              </a:spcAft>
              <a:buClr>
                <a:srgbClr val="00877C"/>
              </a:buClr>
            </a:pPr>
            <a:r>
              <a:rPr lang="en-US" sz="1000" baseline="30000" dirty="0">
                <a:solidFill>
                  <a:srgbClr val="000000"/>
                </a:solidFill>
                <a:latin typeface="Arial Narrow"/>
              </a:rPr>
              <a:t>†</a:t>
            </a:r>
            <a:r>
              <a:rPr lang="en-US" sz="1000" dirty="0">
                <a:solidFill>
                  <a:srgbClr val="000000"/>
                </a:solidFill>
                <a:latin typeface="Arial Narrow"/>
              </a:rPr>
              <a:t>Stopped early; </a:t>
            </a:r>
          </a:p>
          <a:p>
            <a:pPr fontAlgn="auto">
              <a:spcBef>
                <a:spcPts val="200"/>
              </a:spcBef>
              <a:spcAft>
                <a:spcPts val="0"/>
              </a:spcAft>
              <a:buClr>
                <a:srgbClr val="00877C"/>
              </a:buClr>
            </a:pPr>
            <a:r>
              <a:rPr lang="en-US" sz="1000" baseline="30000" dirty="0">
                <a:solidFill>
                  <a:srgbClr val="000000"/>
                </a:solidFill>
                <a:latin typeface="Arial Narrow"/>
              </a:rPr>
              <a:t>‡</a:t>
            </a:r>
            <a:r>
              <a:rPr lang="en-US" sz="1000" dirty="0">
                <a:solidFill>
                  <a:srgbClr val="000000"/>
                </a:solidFill>
                <a:latin typeface="Arial Narrow"/>
              </a:rPr>
              <a:t>2-year study of different patient population.</a:t>
            </a:r>
          </a:p>
          <a:p>
            <a:pPr fontAlgn="auto">
              <a:spcBef>
                <a:spcPts val="200"/>
              </a:spcBef>
              <a:spcAft>
                <a:spcPts val="0"/>
              </a:spcAft>
              <a:buClr>
                <a:srgbClr val="00877C"/>
              </a:buClr>
            </a:pPr>
            <a:r>
              <a:rPr lang="en-US" sz="1000" dirty="0">
                <a:solidFill>
                  <a:srgbClr val="000000"/>
                </a:solidFill>
              </a:rPr>
              <a:t>Henley DB et al. Safety profile of semagacestat, a gamma-secretase inhibitor: IDENTITY trial findings. </a:t>
            </a:r>
            <a:r>
              <a:rPr lang="en-US" sz="1000" dirty="0" err="1">
                <a:solidFill>
                  <a:srgbClr val="000000"/>
                </a:solidFill>
              </a:rPr>
              <a:t>Curr</a:t>
            </a:r>
            <a:r>
              <a:rPr lang="en-US" sz="1000" dirty="0">
                <a:solidFill>
                  <a:srgbClr val="000000"/>
                </a:solidFill>
              </a:rPr>
              <a:t> Med Res </a:t>
            </a:r>
            <a:r>
              <a:rPr lang="en-US" sz="1000" dirty="0" err="1">
                <a:solidFill>
                  <a:srgbClr val="000000"/>
                </a:solidFill>
              </a:rPr>
              <a:t>Opin</a:t>
            </a:r>
            <a:r>
              <a:rPr lang="en-US" sz="1000" dirty="0">
                <a:solidFill>
                  <a:srgbClr val="000000"/>
                </a:solidFill>
              </a:rPr>
              <a:t>. 2014;30(10):2021-32.</a:t>
            </a:r>
          </a:p>
          <a:p>
            <a:pPr fontAlgn="auto">
              <a:spcBef>
                <a:spcPts val="200"/>
              </a:spcBef>
              <a:spcAft>
                <a:spcPts val="0"/>
              </a:spcAft>
              <a:buClr>
                <a:srgbClr val="00877C"/>
              </a:buClr>
            </a:pPr>
            <a:r>
              <a:rPr lang="en-US" sz="1000" dirty="0">
                <a:solidFill>
                  <a:srgbClr val="000000"/>
                </a:solidFill>
              </a:rPr>
              <a:t>Henley DB et al. Safety profile of Alzheimer’s disease populations in Alzheimer’s Disease Neuroimaging Initiative and other 18-month studies. </a:t>
            </a:r>
            <a:r>
              <a:rPr lang="en-US" sz="1000" dirty="0" err="1">
                <a:solidFill>
                  <a:srgbClr val="000000"/>
                </a:solidFill>
              </a:rPr>
              <a:t>Alzheimers</a:t>
            </a:r>
            <a:r>
              <a:rPr lang="en-US" sz="1000" dirty="0">
                <a:solidFill>
                  <a:srgbClr val="000000"/>
                </a:solidFill>
              </a:rPr>
              <a:t> Dement. 2012;8(5):407-16.</a:t>
            </a:r>
          </a:p>
          <a:p>
            <a:pPr fontAlgn="auto">
              <a:spcBef>
                <a:spcPts val="200"/>
              </a:spcBef>
              <a:spcAft>
                <a:spcPts val="0"/>
              </a:spcAft>
              <a:buClr>
                <a:srgbClr val="00877C"/>
              </a:buClr>
            </a:pPr>
            <a:r>
              <a:rPr lang="en-US" sz="1000" dirty="0" err="1">
                <a:solidFill>
                  <a:srgbClr val="000000"/>
                </a:solidFill>
              </a:rPr>
              <a:t>Salloway</a:t>
            </a:r>
            <a:r>
              <a:rPr lang="en-US" sz="1000" dirty="0">
                <a:solidFill>
                  <a:srgbClr val="000000"/>
                </a:solidFill>
              </a:rPr>
              <a:t> et al. Two phase 3 trials of </a:t>
            </a:r>
            <a:r>
              <a:rPr lang="en-US" sz="1000" dirty="0" err="1">
                <a:solidFill>
                  <a:srgbClr val="000000"/>
                </a:solidFill>
              </a:rPr>
              <a:t>bapineuzumab</a:t>
            </a:r>
            <a:r>
              <a:rPr lang="en-US" sz="1000" dirty="0">
                <a:solidFill>
                  <a:srgbClr val="000000"/>
                </a:solidFill>
              </a:rPr>
              <a:t> in mild-to-moderate Alzheimer’s disease. N </a:t>
            </a:r>
            <a:r>
              <a:rPr lang="en-US" sz="1000" dirty="0" err="1">
                <a:solidFill>
                  <a:srgbClr val="000000"/>
                </a:solidFill>
              </a:rPr>
              <a:t>Engl</a:t>
            </a:r>
            <a:r>
              <a:rPr lang="en-US" sz="1000" dirty="0">
                <a:solidFill>
                  <a:srgbClr val="000000"/>
                </a:solidFill>
              </a:rPr>
              <a:t> J Med. 2014;370(4):322-333.</a:t>
            </a:r>
          </a:p>
          <a:p>
            <a:pPr fontAlgn="auto">
              <a:spcBef>
                <a:spcPts val="200"/>
              </a:spcBef>
              <a:spcAft>
                <a:spcPts val="0"/>
              </a:spcAft>
              <a:buClr>
                <a:srgbClr val="00877C"/>
              </a:buClr>
            </a:pPr>
            <a:r>
              <a:rPr lang="en-US" sz="1000" dirty="0">
                <a:solidFill>
                  <a:srgbClr val="000000"/>
                </a:solidFill>
              </a:rPr>
              <a:t>Doody RS et al. Phase 3 trials of </a:t>
            </a:r>
            <a:r>
              <a:rPr lang="en-US" sz="1000" dirty="0" err="1">
                <a:solidFill>
                  <a:srgbClr val="000000"/>
                </a:solidFill>
              </a:rPr>
              <a:t>solanezumab</a:t>
            </a:r>
            <a:r>
              <a:rPr lang="en-US" sz="1000" dirty="0">
                <a:solidFill>
                  <a:srgbClr val="000000"/>
                </a:solidFill>
              </a:rPr>
              <a:t> for mild-to-moderate Alzheimer’s disease. N </a:t>
            </a:r>
            <a:r>
              <a:rPr lang="en-US" sz="1000" dirty="0" err="1">
                <a:solidFill>
                  <a:srgbClr val="000000"/>
                </a:solidFill>
              </a:rPr>
              <a:t>Engl</a:t>
            </a:r>
            <a:r>
              <a:rPr lang="en-US" sz="1000" dirty="0">
                <a:solidFill>
                  <a:srgbClr val="000000"/>
                </a:solidFill>
              </a:rPr>
              <a:t> J Med. 2014;370(4):311-321.</a:t>
            </a:r>
          </a:p>
        </p:txBody>
      </p:sp>
    </p:spTree>
    <p:extLst>
      <p:ext uri="{BB962C8B-B14F-4D97-AF65-F5344CB8AC3E}">
        <p14:creationId xmlns:p14="http://schemas.microsoft.com/office/powerpoint/2010/main" val="197314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Blinded-OASE: Calibrate Operating Characteristics</a:t>
            </a:r>
          </a:p>
        </p:txBody>
      </p:sp>
      <p:sp>
        <p:nvSpPr>
          <p:cNvPr id="3" name="Content Placeholder 2"/>
          <p:cNvSpPr>
            <a:spLocks noGrp="1"/>
          </p:cNvSpPr>
          <p:nvPr>
            <p:ph idx="1"/>
          </p:nvPr>
        </p:nvSpPr>
        <p:spPr>
          <a:xfrm>
            <a:off x="619382" y="1853398"/>
            <a:ext cx="11202951" cy="4290227"/>
          </a:xfrm>
        </p:spPr>
        <p:txBody>
          <a:bodyPr/>
          <a:lstStyle/>
          <a:p>
            <a:r>
              <a:rPr lang="en-US" sz="1950" b="1" dirty="0">
                <a:solidFill>
                  <a:schemeClr val="tx2"/>
                </a:solidFill>
              </a:rPr>
              <a:t>Operating characteristics of probability threshold boundaries for syncope with a critical treatment rate of 3.0%</a:t>
            </a:r>
          </a:p>
        </p:txBody>
      </p:sp>
      <p:sp>
        <p:nvSpPr>
          <p:cNvPr id="9" name="Slide Number Placeholder 8"/>
          <p:cNvSpPr>
            <a:spLocks noGrp="1"/>
          </p:cNvSpPr>
          <p:nvPr>
            <p:ph type="sldNum" sz="quarter" idx="12"/>
          </p:nvPr>
        </p:nvSpPr>
        <p:spPr/>
        <p:txBody>
          <a:bodyPr/>
          <a:lstStyle/>
          <a:p>
            <a:fld id="{DA65540D-26A2-458C-81F1-25D42FF068A2}" type="slidenum">
              <a:rPr lang="en-US" smtClean="0">
                <a:solidFill>
                  <a:srgbClr val="000000">
                    <a:lumMod val="65000"/>
                    <a:lumOff val="35000"/>
                  </a:srgbClr>
                </a:solidFill>
              </a:rPr>
              <a:pPr/>
              <a:t>16</a:t>
            </a:fld>
            <a:endParaRPr lang="en-US" dirty="0">
              <a:solidFill>
                <a:srgbClr val="000000">
                  <a:lumMod val="65000"/>
                  <a:lumOff val="35000"/>
                </a:srgb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335971712"/>
              </p:ext>
            </p:extLst>
          </p:nvPr>
        </p:nvGraphicFramePr>
        <p:xfrm>
          <a:off x="619383" y="2262498"/>
          <a:ext cx="10959840" cy="3719322"/>
        </p:xfrm>
        <a:graphic>
          <a:graphicData uri="http://schemas.openxmlformats.org/drawingml/2006/table">
            <a:tbl>
              <a:tblPr firstRow="1" firstCol="1" bandRow="1">
                <a:tableStyleId>{616DA210-FB5B-4158-B5E0-FEB733F419BA}</a:tableStyleId>
              </a:tblPr>
              <a:tblGrid>
                <a:gridCol w="1739032">
                  <a:extLst>
                    <a:ext uri="{9D8B030D-6E8A-4147-A177-3AD203B41FA5}">
                      <a16:colId xmlns:a16="http://schemas.microsoft.com/office/drawing/2014/main" xmlns="" val="20000"/>
                    </a:ext>
                  </a:extLst>
                </a:gridCol>
                <a:gridCol w="1757835">
                  <a:extLst>
                    <a:ext uri="{9D8B030D-6E8A-4147-A177-3AD203B41FA5}">
                      <a16:colId xmlns:a16="http://schemas.microsoft.com/office/drawing/2014/main" xmlns="" val="20001"/>
                    </a:ext>
                  </a:extLst>
                </a:gridCol>
                <a:gridCol w="1571213">
                  <a:extLst>
                    <a:ext uri="{9D8B030D-6E8A-4147-A177-3AD203B41FA5}">
                      <a16:colId xmlns:a16="http://schemas.microsoft.com/office/drawing/2014/main" xmlns="" val="20002"/>
                    </a:ext>
                  </a:extLst>
                </a:gridCol>
                <a:gridCol w="1963920">
                  <a:extLst>
                    <a:ext uri="{9D8B030D-6E8A-4147-A177-3AD203B41FA5}">
                      <a16:colId xmlns:a16="http://schemas.microsoft.com/office/drawing/2014/main" xmlns="" val="20003"/>
                    </a:ext>
                  </a:extLst>
                </a:gridCol>
                <a:gridCol w="1963920">
                  <a:extLst>
                    <a:ext uri="{9D8B030D-6E8A-4147-A177-3AD203B41FA5}">
                      <a16:colId xmlns:a16="http://schemas.microsoft.com/office/drawing/2014/main" xmlns="" val="20004"/>
                    </a:ext>
                  </a:extLst>
                </a:gridCol>
                <a:gridCol w="1963920">
                  <a:extLst>
                    <a:ext uri="{9D8B030D-6E8A-4147-A177-3AD203B41FA5}">
                      <a16:colId xmlns:a16="http://schemas.microsoft.com/office/drawing/2014/main" xmlns="" val="20005"/>
                    </a:ext>
                  </a:extLst>
                </a:gridCol>
              </a:tblGrid>
              <a:tr h="493537">
                <a:tc rowSpan="2">
                  <a:txBody>
                    <a:bodyPr/>
                    <a:lstStyle/>
                    <a:p>
                      <a:pPr marL="0" marR="0" algn="ctr" defTabSz="457200" rtl="0" eaLnBrk="1" latinLnBrk="0" hangingPunct="1">
                        <a:lnSpc>
                          <a:spcPct val="100000"/>
                        </a:lnSpc>
                        <a:spcBef>
                          <a:spcPts val="300"/>
                        </a:spcBef>
                        <a:spcAft>
                          <a:spcPts val="300"/>
                        </a:spcAft>
                      </a:pPr>
                      <a:r>
                        <a:rPr lang="en-US" sz="1500" kern="1200" dirty="0">
                          <a:solidFill>
                            <a:schemeClr val="bg1"/>
                          </a:solidFill>
                          <a:effectLst/>
                        </a:rPr>
                        <a:t>True</a:t>
                      </a:r>
                      <a:br>
                        <a:rPr lang="en-US" sz="1500" kern="1200" dirty="0">
                          <a:solidFill>
                            <a:schemeClr val="bg1"/>
                          </a:solidFill>
                          <a:effectLst/>
                        </a:rPr>
                      </a:br>
                      <a:r>
                        <a:rPr lang="en-US" sz="1500" kern="1200" dirty="0">
                          <a:solidFill>
                            <a:schemeClr val="bg1"/>
                          </a:solidFill>
                          <a:effectLst/>
                        </a:rPr>
                        <a:t>Control</a:t>
                      </a:r>
                      <a:br>
                        <a:rPr lang="en-US" sz="1500" kern="1200" dirty="0">
                          <a:solidFill>
                            <a:schemeClr val="bg1"/>
                          </a:solidFill>
                          <a:effectLst/>
                        </a:rPr>
                      </a:br>
                      <a:r>
                        <a:rPr lang="en-US" sz="1500" kern="1200" dirty="0">
                          <a:solidFill>
                            <a:schemeClr val="bg1"/>
                          </a:solidFill>
                          <a:effectLst/>
                        </a:rPr>
                        <a:t>Rate</a:t>
                      </a:r>
                      <a:endParaRPr lang="en-US" sz="1500" b="1" kern="1200" dirty="0">
                        <a:solidFill>
                          <a:schemeClr val="bg1"/>
                        </a:solidFill>
                        <a:effectLst/>
                        <a:latin typeface="+mj-lt"/>
                        <a:ea typeface="Arial Narrow"/>
                        <a:cs typeface="Arial Narrow"/>
                      </a:endParaRPr>
                    </a:p>
                  </a:txBody>
                  <a:tcPr marL="121888" marR="121888" marT="91440" marB="91440" anchor="b">
                    <a:lnR w="12700" cap="flat" cmpd="sng" algn="ctr">
                      <a:solidFill>
                        <a:schemeClr val="tx1"/>
                      </a:solidFill>
                      <a:prstDash val="solid"/>
                      <a:round/>
                      <a:headEnd type="none" w="med" len="med"/>
                      <a:tailEnd type="none" w="med" len="med"/>
                    </a:lnR>
                    <a:solidFill>
                      <a:schemeClr val="tx2"/>
                    </a:solidFill>
                  </a:tcPr>
                </a:tc>
                <a:tc rowSpan="2">
                  <a:txBody>
                    <a:bodyPr/>
                    <a:lstStyle/>
                    <a:p>
                      <a:pPr marL="0" marR="0" algn="ctr" defTabSz="457200" rtl="0" eaLnBrk="1" latinLnBrk="0" hangingPunct="1">
                        <a:lnSpc>
                          <a:spcPct val="100000"/>
                        </a:lnSpc>
                        <a:spcBef>
                          <a:spcPts val="300"/>
                        </a:spcBef>
                        <a:spcAft>
                          <a:spcPts val="300"/>
                        </a:spcAft>
                      </a:pPr>
                      <a:r>
                        <a:rPr lang="en-US" sz="1500" kern="1200" dirty="0">
                          <a:solidFill>
                            <a:schemeClr val="bg1"/>
                          </a:solidFill>
                          <a:effectLst/>
                        </a:rPr>
                        <a:t>True Treatment</a:t>
                      </a:r>
                      <a:br>
                        <a:rPr lang="en-US" sz="1500" kern="1200" dirty="0">
                          <a:solidFill>
                            <a:schemeClr val="bg1"/>
                          </a:solidFill>
                          <a:effectLst/>
                        </a:rPr>
                      </a:br>
                      <a:r>
                        <a:rPr lang="en-US" sz="1500" kern="1200" dirty="0">
                          <a:solidFill>
                            <a:schemeClr val="bg1"/>
                          </a:solidFill>
                          <a:effectLst/>
                        </a:rPr>
                        <a:t>Rate</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tx2"/>
                    </a:solidFill>
                  </a:tcPr>
                </a:tc>
                <a:tc rowSpan="2">
                  <a:txBody>
                    <a:bodyPr/>
                    <a:lstStyle/>
                    <a:p>
                      <a:pPr marL="0" marR="0" algn="ctr" defTabSz="457200" rtl="0" eaLnBrk="1" latinLnBrk="0" hangingPunct="1">
                        <a:lnSpc>
                          <a:spcPct val="100000"/>
                        </a:lnSpc>
                        <a:spcBef>
                          <a:spcPts val="300"/>
                        </a:spcBef>
                        <a:spcAft>
                          <a:spcPts val="300"/>
                        </a:spcAft>
                      </a:pPr>
                      <a:r>
                        <a:rPr lang="en-US" sz="1500" kern="1200" dirty="0">
                          <a:solidFill>
                            <a:schemeClr val="bg1"/>
                          </a:solidFill>
                          <a:effectLst/>
                        </a:rPr>
                        <a:t>True Pooled</a:t>
                      </a:r>
                      <a:br>
                        <a:rPr lang="en-US" sz="1500" kern="1200" dirty="0">
                          <a:solidFill>
                            <a:schemeClr val="bg1"/>
                          </a:solidFill>
                          <a:effectLst/>
                        </a:rPr>
                      </a:br>
                      <a:r>
                        <a:rPr lang="en-US" sz="1500" kern="1200" dirty="0">
                          <a:solidFill>
                            <a:schemeClr val="bg1"/>
                          </a:solidFill>
                          <a:effectLst/>
                        </a:rPr>
                        <a:t>Rate</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tx2"/>
                    </a:solidFill>
                  </a:tcPr>
                </a:tc>
                <a:tc gridSpan="3">
                  <a:txBody>
                    <a:bodyPr/>
                    <a:lstStyle/>
                    <a:p>
                      <a:pPr marL="0" marR="0" algn="ctr" defTabSz="457200" rtl="0" eaLnBrk="1" latinLnBrk="0" hangingPunct="1">
                        <a:lnSpc>
                          <a:spcPct val="100000"/>
                        </a:lnSpc>
                      </a:pPr>
                      <a:r>
                        <a:rPr lang="en-US" sz="1500" kern="1200" dirty="0">
                          <a:solidFill>
                            <a:schemeClr val="bg1"/>
                          </a:solidFill>
                          <a:effectLst/>
                        </a:rPr>
                        <a:t>Probability Threshold Boundary</a:t>
                      </a:r>
                    </a:p>
                    <a:p>
                      <a:pPr marL="0" marR="0" algn="ctr" defTabSz="457200" rtl="0" eaLnBrk="1" latinLnBrk="0" hangingPunct="1">
                        <a:lnSpc>
                          <a:spcPct val="100000"/>
                        </a:lnSpc>
                      </a:pPr>
                      <a:r>
                        <a:rPr lang="en-US" sz="1500" kern="1200" dirty="0">
                          <a:solidFill>
                            <a:schemeClr val="bg1"/>
                          </a:solidFill>
                          <a:effectLst/>
                        </a:rPr>
                        <a:t>(percent of trials crossing the boundary)</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2630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defTabSz="457200" rtl="0" eaLnBrk="1" latinLnBrk="0" hangingPunct="1">
                        <a:lnSpc>
                          <a:spcPct val="115000"/>
                        </a:lnSpc>
                      </a:pPr>
                      <a:r>
                        <a:rPr lang="en-US" sz="1500" b="1" kern="1200" dirty="0">
                          <a:solidFill>
                            <a:schemeClr val="bg1"/>
                          </a:solidFill>
                          <a:effectLst/>
                        </a:rPr>
                        <a:t>70%</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75000"/>
                      </a:schemeClr>
                    </a:solidFill>
                  </a:tcPr>
                </a:tc>
                <a:tc>
                  <a:txBody>
                    <a:bodyPr/>
                    <a:lstStyle/>
                    <a:p>
                      <a:pPr marL="0" marR="0" algn="ctr" defTabSz="457200" rtl="0" eaLnBrk="1" latinLnBrk="0" hangingPunct="1">
                        <a:lnSpc>
                          <a:spcPct val="115000"/>
                        </a:lnSpc>
                      </a:pPr>
                      <a:r>
                        <a:rPr lang="en-US" sz="1500" b="1" kern="1200" dirty="0">
                          <a:solidFill>
                            <a:schemeClr val="bg1"/>
                          </a:solidFill>
                          <a:effectLst/>
                        </a:rPr>
                        <a:t>80%</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75000"/>
                      </a:schemeClr>
                    </a:solidFill>
                  </a:tcPr>
                </a:tc>
                <a:tc>
                  <a:txBody>
                    <a:bodyPr/>
                    <a:lstStyle/>
                    <a:p>
                      <a:pPr marL="0" marR="0" algn="ctr" defTabSz="457200" rtl="0" eaLnBrk="1" latinLnBrk="0" hangingPunct="1">
                        <a:lnSpc>
                          <a:spcPct val="115000"/>
                        </a:lnSpc>
                      </a:pPr>
                      <a:r>
                        <a:rPr lang="en-US" sz="1500" b="1" kern="1200" dirty="0">
                          <a:solidFill>
                            <a:schemeClr val="bg1"/>
                          </a:solidFill>
                          <a:effectLst/>
                        </a:rPr>
                        <a:t>90%</a:t>
                      </a:r>
                      <a:endParaRPr lang="en-US" sz="1500" b="1" kern="1200" dirty="0">
                        <a:solidFill>
                          <a:schemeClr val="bg1"/>
                        </a:solidFill>
                        <a:effectLst/>
                        <a:latin typeface="+mj-lt"/>
                        <a:ea typeface="Arial Narrow"/>
                        <a:cs typeface="Arial Narrow"/>
                      </a:endParaRPr>
                    </a:p>
                  </a:txBody>
                  <a:tcPr marL="121888" marR="121888" marT="91440" marB="9144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xmlns="" val="10001"/>
                  </a:ext>
                </a:extLst>
              </a:tr>
              <a:tr h="314152">
                <a:tc rowSpan="4">
                  <a:txBody>
                    <a:bodyPr/>
                    <a:lstStyle/>
                    <a:p>
                      <a:pPr marL="0" marR="0" algn="ctr" defTabSz="457200" rtl="0" eaLnBrk="1" latinLnBrk="0" hangingPunct="1">
                        <a:lnSpc>
                          <a:spcPct val="115000"/>
                        </a:lnSpc>
                        <a:spcBef>
                          <a:spcPts val="300"/>
                        </a:spcBef>
                        <a:spcAft>
                          <a:spcPts val="300"/>
                        </a:spcAft>
                      </a:pPr>
                      <a:r>
                        <a:rPr lang="en-US" sz="1800" kern="1200" dirty="0">
                          <a:solidFill>
                            <a:schemeClr val="accent1"/>
                          </a:solidFill>
                          <a:effectLst/>
                        </a:rPr>
                        <a:t>2.0%</a:t>
                      </a:r>
                      <a:endParaRPr lang="en-US" sz="1800" b="0" kern="1200" dirty="0">
                        <a:solidFill>
                          <a:schemeClr val="accent1"/>
                        </a:solidFill>
                        <a:effectLst/>
                        <a:latin typeface="+mn-lt"/>
                        <a:ea typeface="Arial Narrow"/>
                        <a:cs typeface="Arial Narrow"/>
                      </a:endParaRPr>
                    </a:p>
                  </a:txBody>
                  <a:tcPr marL="121888" marR="121888" marT="9144" marB="9144"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2.0%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2.00%</a:t>
                      </a:r>
                      <a:endParaRPr lang="en-US" sz="1800" b="0" kern="1200" dirty="0">
                        <a:solidFill>
                          <a:schemeClr val="accent1"/>
                        </a:solidFill>
                        <a:effectLst/>
                        <a:latin typeface="+mn-lt"/>
                        <a:ea typeface="Arial Narrow"/>
                        <a:cs typeface="Arial Narrow"/>
                      </a:endParaRPr>
                    </a:p>
                  </a:txBody>
                  <a:tcPr marL="121888" marR="121888" marT="27432" marB="27432" anchor="ctr">
                    <a:lnT w="28575" cap="flat" cmpd="sng" algn="ctr">
                      <a:solidFill>
                        <a:schemeClr val="tx1"/>
                      </a:solidFill>
                      <a:prstDash val="solid"/>
                      <a:round/>
                      <a:headEnd type="none" w="med" len="med"/>
                      <a:tailEnd type="none" w="med" len="med"/>
                    </a:lnT>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9.6%</a:t>
                      </a:r>
                      <a:endParaRPr lang="en-US" sz="1800" b="0" kern="1200" dirty="0">
                        <a:solidFill>
                          <a:schemeClr val="accent1"/>
                        </a:solidFill>
                        <a:effectLst/>
                        <a:latin typeface="+mn-lt"/>
                        <a:ea typeface="Arial Narrow"/>
                        <a:cs typeface="Arial Narrow"/>
                      </a:endParaRPr>
                    </a:p>
                  </a:txBody>
                  <a:tcPr marL="121888" marR="121888" marT="27432" marB="27432" anchor="ctr">
                    <a:lnT w="28575" cap="flat" cmpd="sng" algn="ctr">
                      <a:solidFill>
                        <a:schemeClr val="tx1"/>
                      </a:solidFill>
                      <a:prstDash val="solid"/>
                      <a:round/>
                      <a:headEnd type="none" w="med" len="med"/>
                      <a:tailEnd type="none" w="med" len="med"/>
                    </a:lnT>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4.0%</a:t>
                      </a:r>
                      <a:endParaRPr lang="en-US" sz="1800" b="0" kern="1200" dirty="0">
                        <a:solidFill>
                          <a:schemeClr val="accent1"/>
                        </a:solidFill>
                        <a:effectLst/>
                        <a:latin typeface="+mn-lt"/>
                        <a:ea typeface="Arial Narrow"/>
                        <a:cs typeface="Arial Narrow"/>
                      </a:endParaRPr>
                    </a:p>
                  </a:txBody>
                  <a:tcPr marL="121888" marR="121888" marT="27432" marB="27432" anchor="ctr">
                    <a:lnT w="28575" cap="flat" cmpd="sng" algn="ctr">
                      <a:solidFill>
                        <a:schemeClr val="tx1"/>
                      </a:solidFill>
                      <a:prstDash val="solid"/>
                      <a:round/>
                      <a:headEnd type="none" w="med" len="med"/>
                      <a:tailEnd type="none" w="med" len="med"/>
                    </a:lnT>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0.9%</a:t>
                      </a:r>
                      <a:endParaRPr lang="en-US" sz="1800" b="0" kern="1200" dirty="0">
                        <a:solidFill>
                          <a:schemeClr val="accent1"/>
                        </a:solidFill>
                        <a:effectLst/>
                        <a:latin typeface="+mn-lt"/>
                        <a:ea typeface="Arial Narrow"/>
                        <a:cs typeface="Arial Narrow"/>
                      </a:endParaRPr>
                    </a:p>
                  </a:txBody>
                  <a:tcPr marL="121888" marR="121888" marT="27432" marB="27432" anchor="ctr">
                    <a:lnT w="28575"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2"/>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3.0%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2.67%</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63.7%</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47.9%</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26.8%</a:t>
                      </a:r>
                      <a:endParaRPr lang="en-US" sz="1800" b="0" kern="1200" dirty="0">
                        <a:solidFill>
                          <a:schemeClr val="accent1"/>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3"/>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4.0%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3.33%</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98.9%</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96.6%</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91.7%</a:t>
                      </a:r>
                      <a:endParaRPr lang="en-US" sz="1800" b="0" kern="1200" dirty="0">
                        <a:solidFill>
                          <a:schemeClr val="accent1"/>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4"/>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5.0%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4.00%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100.0%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100.0%</a:t>
                      </a:r>
                      <a:endParaRPr lang="en-US" sz="1800" b="0" kern="1200" dirty="0">
                        <a:solidFill>
                          <a:schemeClr val="accent1"/>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chemeClr val="accent1"/>
                          </a:solidFill>
                          <a:effectLst/>
                        </a:rPr>
                        <a:t>100.0%</a:t>
                      </a:r>
                      <a:endParaRPr lang="en-US" sz="1800" b="0" kern="1200" dirty="0">
                        <a:solidFill>
                          <a:schemeClr val="accent1"/>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5"/>
                  </a:ext>
                </a:extLst>
              </a:tr>
              <a:tr h="314152">
                <a:tc rowSpan="4">
                  <a:txBody>
                    <a:bodyPr/>
                    <a:lstStyle/>
                    <a:p>
                      <a:pPr marL="0" marR="0" algn="ctr" defTabSz="457200" rtl="0" eaLnBrk="1" latinLnBrk="0" hangingPunct="1">
                        <a:lnSpc>
                          <a:spcPct val="115000"/>
                        </a:lnSpc>
                        <a:spcBef>
                          <a:spcPts val="300"/>
                        </a:spcBef>
                        <a:spcAft>
                          <a:spcPts val="300"/>
                        </a:spcAft>
                      </a:pPr>
                      <a:r>
                        <a:rPr lang="en-US" sz="1800" kern="1200" dirty="0">
                          <a:solidFill>
                            <a:srgbClr val="F68D2E"/>
                          </a:solidFill>
                          <a:effectLst/>
                        </a:rPr>
                        <a:t>3.0%</a:t>
                      </a:r>
                      <a:endParaRPr lang="en-US" sz="1800" b="0" kern="1200" dirty="0">
                        <a:solidFill>
                          <a:srgbClr val="F68D2E"/>
                        </a:solidFill>
                        <a:effectLst/>
                        <a:latin typeface="+mn-lt"/>
                        <a:ea typeface="Arial Narrow"/>
                        <a:cs typeface="Arial Narrow"/>
                      </a:endParaRPr>
                    </a:p>
                  </a:txBody>
                  <a:tcPr marL="121888" marR="121888" marT="9144" marB="9144"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2.0%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2.33%</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30.1%</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16.7%</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5.8%</a:t>
                      </a:r>
                      <a:endParaRPr lang="en-US" sz="1800" b="0" kern="1200" dirty="0">
                        <a:solidFill>
                          <a:srgbClr val="F68D2E"/>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6"/>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3.0%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3.00%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90.6%</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82.2%</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64.3%</a:t>
                      </a:r>
                      <a:endParaRPr lang="en-US" sz="1800" b="0" kern="1200" dirty="0">
                        <a:solidFill>
                          <a:srgbClr val="F68D2E"/>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7"/>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4.0%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3.67%</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100.0%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99.8%</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99.0%</a:t>
                      </a:r>
                      <a:endParaRPr lang="en-US" sz="1800" b="0" kern="1200" dirty="0">
                        <a:solidFill>
                          <a:srgbClr val="F68D2E"/>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8"/>
                  </a:ext>
                </a:extLst>
              </a:tr>
              <a:tr h="314152">
                <a:tc vMerge="1">
                  <a:txBody>
                    <a:bodyPr/>
                    <a:lstStyle/>
                    <a:p>
                      <a:endParaRPr lang="en-US"/>
                    </a:p>
                  </a:txBody>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5.0%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4.33%</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100.0%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100.0%</a:t>
                      </a:r>
                      <a:endParaRPr lang="en-US" sz="1800" b="0" kern="1200" dirty="0">
                        <a:solidFill>
                          <a:srgbClr val="F68D2E"/>
                        </a:solidFill>
                        <a:effectLst/>
                        <a:latin typeface="+mn-lt"/>
                        <a:ea typeface="Arial Narrow"/>
                        <a:cs typeface="Arial Narrow"/>
                      </a:endParaRPr>
                    </a:p>
                  </a:txBody>
                  <a:tcPr marL="121888" marR="121888" marT="27432" marB="27432" anchor="ctr">
                    <a:noFill/>
                  </a:tcPr>
                </a:tc>
                <a:tc>
                  <a:txBody>
                    <a:bodyPr/>
                    <a:lstStyle/>
                    <a:p>
                      <a:pPr marL="0" marR="0" algn="ctr" defTabSz="457200" rtl="0" eaLnBrk="1" latinLnBrk="0" hangingPunct="1">
                        <a:lnSpc>
                          <a:spcPct val="100000"/>
                        </a:lnSpc>
                        <a:spcBef>
                          <a:spcPts val="0"/>
                        </a:spcBef>
                        <a:spcAft>
                          <a:spcPts val="0"/>
                        </a:spcAft>
                      </a:pPr>
                      <a:r>
                        <a:rPr lang="en-US" sz="1800" kern="1200" dirty="0">
                          <a:solidFill>
                            <a:srgbClr val="F68D2E"/>
                          </a:solidFill>
                          <a:effectLst/>
                        </a:rPr>
                        <a:t>100.0%</a:t>
                      </a:r>
                      <a:endParaRPr lang="en-US" sz="1800" b="0" kern="1200" dirty="0">
                        <a:solidFill>
                          <a:srgbClr val="F68D2E"/>
                        </a:solidFill>
                        <a:effectLst/>
                        <a:latin typeface="+mn-lt"/>
                        <a:ea typeface="Arial Narrow"/>
                        <a:cs typeface="Arial Narrow"/>
                      </a:endParaRPr>
                    </a:p>
                  </a:txBody>
                  <a:tcPr marL="121888" marR="121888" marT="27432" marB="27432" anchor="ctr">
                    <a:noFill/>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79259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38"/>
          <p:cNvSpPr>
            <a:spLocks noGrp="1"/>
          </p:cNvSpPr>
          <p:nvPr>
            <p:ph type="title"/>
          </p:nvPr>
        </p:nvSpPr>
        <p:spPr/>
        <p:txBody>
          <a:bodyPr/>
          <a:lstStyle/>
          <a:p>
            <a:r>
              <a:rPr lang="en-US" dirty="0"/>
              <a:t>Blinded-OASE: Quantitative Frameworks</a:t>
            </a:r>
          </a:p>
        </p:txBody>
      </p:sp>
      <p:sp>
        <p:nvSpPr>
          <p:cNvPr id="4" name="Content Placeholder 3"/>
          <p:cNvSpPr>
            <a:spLocks noGrp="1"/>
          </p:cNvSpPr>
          <p:nvPr>
            <p:ph idx="1"/>
          </p:nvPr>
        </p:nvSpPr>
        <p:spPr>
          <a:xfrm>
            <a:off x="7775576" y="1853398"/>
            <a:ext cx="3804441" cy="4290227"/>
          </a:xfrm>
        </p:spPr>
        <p:txBody>
          <a:bodyPr/>
          <a:lstStyle/>
          <a:p>
            <a:r>
              <a:rPr lang="en-US" dirty="0"/>
              <a:t>Probability Threshold Boundaries: Exposure Adjusted Incidence Rate (person-years)</a:t>
            </a:r>
          </a:p>
          <a:p>
            <a:r>
              <a:rPr lang="en-US" dirty="0"/>
              <a:t>[Pooled Rate 0.0178 (Critical Treatment Rate 0.0200 and Background Rate 0.0133)]</a:t>
            </a:r>
          </a:p>
          <a:p>
            <a:endParaRPr lang="en-US" dirty="0"/>
          </a:p>
          <a:p>
            <a:endParaRPr lang="en-US" dirty="0"/>
          </a:p>
        </p:txBody>
      </p:sp>
      <p:sp>
        <p:nvSpPr>
          <p:cNvPr id="5" name="Slide Number Placeholder 4"/>
          <p:cNvSpPr>
            <a:spLocks noGrp="1"/>
          </p:cNvSpPr>
          <p:nvPr>
            <p:ph type="sldNum" sz="quarter" idx="12"/>
          </p:nvPr>
        </p:nvSpPr>
        <p:spPr/>
        <p:txBody>
          <a:bodyPr/>
          <a:lstStyle/>
          <a:p>
            <a:fld id="{74D97F68-CC38-3C48-B083-3B4A1457065E}" type="slidenum">
              <a:rPr lang="en-US" smtClean="0"/>
              <a:pPr/>
              <a:t>17</a:t>
            </a:fld>
            <a:endParaRPr lang="en-US"/>
          </a:p>
        </p:txBody>
      </p:sp>
      <p:pic>
        <p:nvPicPr>
          <p:cNvPr id="6" name="Picture 5"/>
          <p:cNvPicPr/>
          <p:nvPr/>
        </p:nvPicPr>
        <p:blipFill>
          <a:blip r:embed="rId3">
            <a:clrChange>
              <a:clrFrom>
                <a:srgbClr val="D9D9D9"/>
              </a:clrFrom>
              <a:clrTo>
                <a:srgbClr val="D9D9D9">
                  <a:alpha val="0"/>
                </a:srgbClr>
              </a:clrTo>
            </a:clrChang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08014" y="1812868"/>
            <a:ext cx="7167562" cy="4580182"/>
          </a:xfrm>
          <a:prstGeom prst="rect">
            <a:avLst/>
          </a:prstGeom>
          <a:noFill/>
          <a:ln>
            <a:noFill/>
          </a:ln>
        </p:spPr>
      </p:pic>
    </p:spTree>
    <p:extLst>
      <p:ext uri="{BB962C8B-B14F-4D97-AF65-F5344CB8AC3E}">
        <p14:creationId xmlns:p14="http://schemas.microsoft.com/office/powerpoint/2010/main" val="3651999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Unblinded Ongoing Aggregate Safety Evaluation (Unblinded-OASE)</a:t>
            </a:r>
            <a:endParaRPr lang="en-US" altLang="en-US" dirty="0"/>
          </a:p>
        </p:txBody>
      </p:sp>
      <p:sp>
        <p:nvSpPr>
          <p:cNvPr id="4" name="Content Placeholder 3"/>
          <p:cNvSpPr>
            <a:spLocks noGrp="1"/>
          </p:cNvSpPr>
          <p:nvPr>
            <p:ph idx="1"/>
          </p:nvPr>
        </p:nvSpPr>
        <p:spPr>
          <a:xfrm>
            <a:off x="619383" y="1853398"/>
            <a:ext cx="9347578" cy="4290227"/>
          </a:xfrm>
        </p:spPr>
        <p:txBody>
          <a:bodyPr/>
          <a:lstStyle/>
          <a:p>
            <a:pPr marL="228600" lvl="1" indent="-228600">
              <a:spcBef>
                <a:spcPts val="1400"/>
              </a:spcBef>
              <a:buClr>
                <a:schemeClr val="tx1"/>
              </a:buClr>
            </a:pPr>
            <a:r>
              <a:rPr lang="en-US" sz="2400" dirty="0"/>
              <a:t>Ongoing, </a:t>
            </a:r>
            <a:r>
              <a:rPr lang="en-US" sz="2400" dirty="0">
                <a:solidFill>
                  <a:schemeClr val="tx2"/>
                </a:solidFill>
              </a:rPr>
              <a:t>systematic review </a:t>
            </a:r>
            <a:r>
              <a:rPr lang="en-US" sz="2400" dirty="0"/>
              <a:t>of safety data combined across clinical trials and/or indications</a:t>
            </a:r>
          </a:p>
          <a:p>
            <a:pPr marL="228600" lvl="1" indent="-228600">
              <a:spcBef>
                <a:spcPts val="1400"/>
              </a:spcBef>
              <a:buClr>
                <a:schemeClr val="tx1"/>
              </a:buClr>
            </a:pPr>
            <a:r>
              <a:rPr lang="en-US" sz="2400" dirty="0"/>
              <a:t>Performed using </a:t>
            </a:r>
            <a:r>
              <a:rPr lang="en-US" sz="2400" dirty="0">
                <a:solidFill>
                  <a:srgbClr val="00877C"/>
                </a:solidFill>
              </a:rPr>
              <a:t>completed trials </a:t>
            </a:r>
            <a:r>
              <a:rPr lang="en-US" sz="2400" dirty="0"/>
              <a:t>with locked databases </a:t>
            </a:r>
          </a:p>
          <a:p>
            <a:pPr marL="228600" lvl="1" indent="-228600">
              <a:spcBef>
                <a:spcPts val="1400"/>
              </a:spcBef>
              <a:buClr>
                <a:schemeClr val="tx1"/>
              </a:buClr>
            </a:pPr>
            <a:r>
              <a:rPr lang="en-US" sz="2400" dirty="0">
                <a:solidFill>
                  <a:srgbClr val="000000"/>
                </a:solidFill>
              </a:rPr>
              <a:t>Objectives of Unblinded-OASE:</a:t>
            </a:r>
          </a:p>
          <a:p>
            <a:pPr marL="448056" lvl="2" indent="-228600">
              <a:spcBef>
                <a:spcPts val="600"/>
              </a:spcBef>
            </a:pPr>
            <a:r>
              <a:rPr lang="en-US" sz="2300" dirty="0"/>
              <a:t>To support ongoing </a:t>
            </a:r>
            <a:r>
              <a:rPr lang="en-US" sz="2300" dirty="0">
                <a:solidFill>
                  <a:schemeClr val="accent4"/>
                </a:solidFill>
              </a:rPr>
              <a:t>characterization of the safety profile </a:t>
            </a:r>
            <a:r>
              <a:rPr lang="en-US" sz="2300" dirty="0"/>
              <a:t>of the compound</a:t>
            </a:r>
          </a:p>
          <a:p>
            <a:pPr marL="448056" lvl="2" indent="-228600">
              <a:spcBef>
                <a:spcPts val="600"/>
              </a:spcBef>
            </a:pPr>
            <a:r>
              <a:rPr lang="en-US" sz="2300" dirty="0"/>
              <a:t>To leverage the results for planning and preparation of aggregate safety-related documents in </a:t>
            </a:r>
            <a:r>
              <a:rPr lang="en-US" sz="2300" dirty="0">
                <a:solidFill>
                  <a:schemeClr val="accent4"/>
                </a:solidFill>
              </a:rPr>
              <a:t>support of a regulatory filling</a:t>
            </a:r>
          </a:p>
          <a:p>
            <a:pPr marL="448056" lvl="2" indent="-228600">
              <a:spcBef>
                <a:spcPts val="600"/>
              </a:spcBef>
            </a:pPr>
            <a:r>
              <a:rPr lang="en-US" sz="2300" dirty="0"/>
              <a:t>To provide readiness to support preparation of </a:t>
            </a:r>
            <a:r>
              <a:rPr lang="en-US" sz="2300" dirty="0">
                <a:solidFill>
                  <a:schemeClr val="accent4"/>
                </a:solidFill>
              </a:rPr>
              <a:t>responses to health authority requests </a:t>
            </a:r>
            <a:r>
              <a:rPr lang="en-US" sz="2300" dirty="0"/>
              <a:t>received both pre- and post-approval</a:t>
            </a:r>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18</a:t>
            </a:fld>
            <a:endParaRPr lang="ja-JP" altLang="en-US" dirty="0">
              <a:latin typeface="Arial Narrow"/>
              <a:cs typeface="Arial Narrow"/>
            </a:endParaRPr>
          </a:p>
        </p:txBody>
      </p:sp>
      <p:grpSp>
        <p:nvGrpSpPr>
          <p:cNvPr id="9" name="Group 8">
            <a:extLst>
              <a:ext uri="{FF2B5EF4-FFF2-40B4-BE49-F238E27FC236}">
                <a16:creationId xmlns:a16="http://schemas.microsoft.com/office/drawing/2014/main" xmlns="" id="{7A35C96D-3543-DA4A-8C9E-EEB18D7F9BBD}"/>
              </a:ext>
            </a:extLst>
          </p:cNvPr>
          <p:cNvGrpSpPr/>
          <p:nvPr/>
        </p:nvGrpSpPr>
        <p:grpSpPr>
          <a:xfrm>
            <a:off x="10306594" y="0"/>
            <a:ext cx="1882231" cy="6871063"/>
            <a:chOff x="10463348" y="0"/>
            <a:chExt cx="1725477" cy="6871063"/>
          </a:xfrm>
          <a:effectLst/>
        </p:grpSpPr>
        <p:pic>
          <p:nvPicPr>
            <p:cNvPr id="6" name="Picture 5">
              <a:extLst>
                <a:ext uri="{FF2B5EF4-FFF2-40B4-BE49-F238E27FC236}">
                  <a16:creationId xmlns:a16="http://schemas.microsoft.com/office/drawing/2014/main" xmlns="" id="{742A5212-E8DA-2F49-AA71-C96376DCF979}"/>
                </a:ext>
              </a:extLst>
            </p:cNvPr>
            <p:cNvPicPr>
              <a:picLocks noChangeAspect="1"/>
            </p:cNvPicPr>
            <p:nvPr/>
          </p:nvPicPr>
          <p:blipFill rotWithShape="1">
            <a:blip r:embed="rId3">
              <a:duotone>
                <a:schemeClr val="accent1">
                  <a:shade val="45000"/>
                  <a:satMod val="135000"/>
                </a:schemeClr>
                <a:prstClr val="white"/>
              </a:duotone>
              <a:alphaModFix amt="57000"/>
            </a:blip>
            <a:srcRect l="2858" t="50293" r="8825"/>
            <a:stretch/>
          </p:blipFill>
          <p:spPr>
            <a:xfrm>
              <a:off x="10620106" y="4309236"/>
              <a:ext cx="1568719" cy="2561827"/>
            </a:xfrm>
            <a:prstGeom prst="rect">
              <a:avLst/>
            </a:prstGeom>
          </p:spPr>
        </p:pic>
        <p:pic>
          <p:nvPicPr>
            <p:cNvPr id="3" name="Picture 2">
              <a:extLst>
                <a:ext uri="{FF2B5EF4-FFF2-40B4-BE49-F238E27FC236}">
                  <a16:creationId xmlns:a16="http://schemas.microsoft.com/office/drawing/2014/main" xmlns="" id="{77EB5F9E-8665-8B45-80CB-D7D4DEB5EC31}"/>
                </a:ext>
              </a:extLst>
            </p:cNvPr>
            <p:cNvPicPr>
              <a:picLocks noChangeAspect="1"/>
            </p:cNvPicPr>
            <p:nvPr/>
          </p:nvPicPr>
          <p:blipFill>
            <a:blip r:embed="rId4">
              <a:duotone>
                <a:schemeClr val="accent1">
                  <a:shade val="45000"/>
                  <a:satMod val="135000"/>
                </a:schemeClr>
                <a:prstClr val="white"/>
              </a:duotone>
              <a:alphaModFix amt="31000"/>
              <a:extLst/>
            </a:blip>
            <a:stretch>
              <a:fillRect/>
            </a:stretch>
          </p:blipFill>
          <p:spPr>
            <a:xfrm rot="5400000">
              <a:off x="7903618" y="2572795"/>
              <a:ext cx="6858000" cy="1712414"/>
            </a:xfrm>
            <a:prstGeom prst="rect">
              <a:avLst/>
            </a:prstGeom>
            <a:effectLst>
              <a:outerShdw blurRad="50800" dist="50800" dir="5400000" algn="ctr" rotWithShape="0">
                <a:srgbClr val="000000">
                  <a:alpha val="42000"/>
                </a:srgbClr>
              </a:outerShdw>
            </a:effectLst>
          </p:spPr>
        </p:pic>
        <p:sp>
          <p:nvSpPr>
            <p:cNvPr id="7" name="TextBox 6">
              <a:extLst>
                <a:ext uri="{FF2B5EF4-FFF2-40B4-BE49-F238E27FC236}">
                  <a16:creationId xmlns:a16="http://schemas.microsoft.com/office/drawing/2014/main" xmlns="" id="{ACB87474-2C7F-A24E-9C08-F103A8C7312E}"/>
                </a:ext>
              </a:extLst>
            </p:cNvPr>
            <p:cNvSpPr txBox="1"/>
            <p:nvPr/>
          </p:nvSpPr>
          <p:spPr>
            <a:xfrm>
              <a:off x="10463348" y="0"/>
              <a:ext cx="1725477" cy="4431983"/>
            </a:xfrm>
            <a:prstGeom prst="rect">
              <a:avLst/>
            </a:prstGeom>
            <a:noFill/>
          </p:spPr>
          <p:txBody>
            <a:bodyPr wrap="square" lIns="0" tIns="0" rIns="0" bIns="0" rtlCol="0" anchor="t" anchorCtr="0">
              <a:spAutoFit/>
            </a:bodyPr>
            <a:lstStyle/>
            <a:p>
              <a:pPr algn="just"/>
              <a:r>
                <a:rPr lang="en-US" kern="600" spc="10" dirty="0">
                  <a:solidFill>
                    <a:schemeClr val="bg1">
                      <a:lumMod val="85000"/>
                    </a:schemeClr>
                  </a:solidFill>
                </a:rPr>
                <a:t>101 0001 01111 01010 0101 011 000011.  1110011 0 01111 011110100  0000 1010 11101 010 011 0 0101110</a:t>
              </a:r>
            </a:p>
            <a:p>
              <a:pPr algn="just"/>
              <a:r>
                <a:rPr lang="en-US" kern="600" spc="10" dirty="0">
                  <a:solidFill>
                    <a:schemeClr val="bg1">
                      <a:lumMod val="85000"/>
                    </a:schemeClr>
                  </a:solidFill>
                </a:rPr>
                <a:t>101 0001 01111 01010 0101 011 000011.  1110011 0 01111 011110100  0000 1010 11101 010 011 0 0101110</a:t>
              </a:r>
            </a:p>
            <a:p>
              <a:pPr algn="just"/>
              <a:r>
                <a:rPr lang="en-US" kern="600" spc="10" dirty="0">
                  <a:solidFill>
                    <a:schemeClr val="bg1">
                      <a:lumMod val="85000"/>
                    </a:schemeClr>
                  </a:solidFill>
                </a:rPr>
                <a:t>101 0001 01111 01010 0101 011 000011.  1110011 0</a:t>
              </a:r>
            </a:p>
            <a:p>
              <a:endParaRPr lang="en-US" kern="600" spc="10" dirty="0">
                <a:solidFill>
                  <a:schemeClr val="accent2"/>
                </a:solidFill>
              </a:endParaRPr>
            </a:p>
          </p:txBody>
        </p:sp>
      </p:grpSp>
    </p:spTree>
    <p:extLst>
      <p:ext uri="{BB962C8B-B14F-4D97-AF65-F5344CB8AC3E}">
        <p14:creationId xmlns:p14="http://schemas.microsoft.com/office/powerpoint/2010/main" val="1258715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24245" y="1916857"/>
            <a:ext cx="9369272" cy="3902728"/>
            <a:chOff x="803567" y="2215277"/>
            <a:chExt cx="9369272" cy="3902728"/>
          </a:xfrm>
        </p:grpSpPr>
        <p:cxnSp>
          <p:nvCxnSpPr>
            <p:cNvPr id="30" name="Straight Connector 29"/>
            <p:cNvCxnSpPr/>
            <p:nvPr/>
          </p:nvCxnSpPr>
          <p:spPr>
            <a:xfrm flipV="1">
              <a:off x="4283489" y="5938187"/>
              <a:ext cx="5134139" cy="2044"/>
            </a:xfrm>
            <a:prstGeom prst="line">
              <a:avLst/>
            </a:prstGeom>
            <a:ln w="107950" cap="flat" cmpd="sng" algn="ctr">
              <a:solidFill>
                <a:schemeClr val="tx1">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3" name="U-Turn Arrow 22"/>
            <p:cNvSpPr/>
            <p:nvPr/>
          </p:nvSpPr>
          <p:spPr>
            <a:xfrm rot="5400000" flipH="1">
              <a:off x="7872573" y="3691357"/>
              <a:ext cx="3776346" cy="824186"/>
            </a:xfrm>
            <a:prstGeom prst="uturnArrow">
              <a:avLst>
                <a:gd name="adj1" fmla="val 13138"/>
                <a:gd name="adj2" fmla="val 21322"/>
                <a:gd name="adj3" fmla="val 24580"/>
                <a:gd name="adj4" fmla="val 13405"/>
                <a:gd name="adj5" fmla="val 75000"/>
              </a:avLst>
            </a:prstGeom>
            <a:solidFill>
              <a:srgbClr val="7C8F9E"/>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pc="10" dirty="0" err="1">
                <a:ln>
                  <a:solidFill>
                    <a:schemeClr val="bg2">
                      <a:lumMod val="50000"/>
                    </a:schemeClr>
                  </a:solidFill>
                </a:ln>
                <a:solidFill>
                  <a:schemeClr val="tx1"/>
                </a:solidFill>
              </a:endParaRPr>
            </a:p>
          </p:txBody>
        </p:sp>
        <p:sp>
          <p:nvSpPr>
            <p:cNvPr id="27" name="U-Turn Arrow 26"/>
            <p:cNvSpPr/>
            <p:nvPr/>
          </p:nvSpPr>
          <p:spPr>
            <a:xfrm rot="5400000" flipV="1">
              <a:off x="-672513" y="3817739"/>
              <a:ext cx="3776346" cy="824186"/>
            </a:xfrm>
            <a:prstGeom prst="uturnArrow">
              <a:avLst>
                <a:gd name="adj1" fmla="val 13138"/>
                <a:gd name="adj2" fmla="val 21322"/>
                <a:gd name="adj3" fmla="val 24580"/>
                <a:gd name="adj4" fmla="val 13405"/>
                <a:gd name="adj5" fmla="val 75000"/>
              </a:avLst>
            </a:prstGeom>
            <a:solidFill>
              <a:schemeClr val="tx1">
                <a:lumMod val="60000"/>
                <a:lumOff val="40000"/>
              </a:schemeClr>
            </a:solidFill>
            <a:ln w="635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pc="10" dirty="0" err="1">
                <a:ln>
                  <a:solidFill>
                    <a:schemeClr val="bg2">
                      <a:lumMod val="50000"/>
                    </a:schemeClr>
                  </a:solidFill>
                </a:ln>
                <a:solidFill>
                  <a:schemeClr val="tx1"/>
                </a:solidFill>
              </a:endParaRPr>
            </a:p>
          </p:txBody>
        </p:sp>
        <p:cxnSp>
          <p:nvCxnSpPr>
            <p:cNvPr id="25" name="Straight Connector 24"/>
            <p:cNvCxnSpPr>
              <a:stCxn id="27" idx="4"/>
              <a:endCxn id="8" idx="2"/>
            </p:cNvCxnSpPr>
            <p:nvPr/>
          </p:nvCxnSpPr>
          <p:spPr>
            <a:xfrm flipV="1">
              <a:off x="1627753" y="2393756"/>
              <a:ext cx="5804027" cy="2044"/>
            </a:xfrm>
            <a:prstGeom prst="line">
              <a:avLst/>
            </a:prstGeom>
            <a:ln w="107950" cap="flat" cmpd="sng" algn="ctr">
              <a:solidFill>
                <a:schemeClr val="tx1">
                  <a:lumMod val="60000"/>
                  <a:lumOff val="4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cxnSp>
        <p:nvCxnSpPr>
          <p:cNvPr id="29" name="Straight Arrow Connector 28"/>
          <p:cNvCxnSpPr/>
          <p:nvPr/>
        </p:nvCxnSpPr>
        <p:spPr>
          <a:xfrm flipV="1">
            <a:off x="3966053" y="2227947"/>
            <a:ext cx="3986405" cy="886758"/>
          </a:xfrm>
          <a:prstGeom prst="straightConnector1">
            <a:avLst/>
          </a:prstGeom>
          <a:ln w="101600" cap="flat" cmpd="sng" algn="ctr">
            <a:solidFill>
              <a:schemeClr val="tx1">
                <a:lumMod val="60000"/>
                <a:lumOff val="40000"/>
              </a:schemeClr>
            </a:solidFill>
            <a:prstDash val="solid"/>
            <a:round/>
            <a:headEnd type="none" w="med" len="med"/>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endCxn id="8" idx="3"/>
          </p:cNvCxnSpPr>
          <p:nvPr/>
        </p:nvCxnSpPr>
        <p:spPr>
          <a:xfrm flipV="1">
            <a:off x="6942769" y="2453573"/>
            <a:ext cx="1318362" cy="661132"/>
          </a:xfrm>
          <a:prstGeom prst="straightConnector1">
            <a:avLst/>
          </a:prstGeom>
          <a:ln w="101600" cap="flat" cmpd="sng" algn="ctr">
            <a:solidFill>
              <a:schemeClr val="tx1">
                <a:lumMod val="60000"/>
                <a:lumOff val="40000"/>
              </a:schemeClr>
            </a:solidFill>
            <a:prstDash val="solid"/>
            <a:round/>
            <a:headEnd type="none" w="med" len="med"/>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V="1">
            <a:off x="8980773" y="2588673"/>
            <a:ext cx="0" cy="458482"/>
          </a:xfrm>
          <a:prstGeom prst="straightConnector1">
            <a:avLst/>
          </a:prstGeom>
          <a:ln w="101600" cap="flat" cmpd="sng" algn="ctr">
            <a:solidFill>
              <a:schemeClr val="tx1">
                <a:lumMod val="60000"/>
                <a:lumOff val="40000"/>
              </a:schemeClr>
            </a:solidFill>
            <a:prstDash val="solid"/>
            <a:round/>
            <a:headEnd type="none" w="med" len="med"/>
            <a:tailEnd type="triangle" w="med" len="sm"/>
          </a:ln>
          <a:effectLst/>
        </p:spPr>
        <p:style>
          <a:lnRef idx="2">
            <a:schemeClr val="accent1"/>
          </a:lnRef>
          <a:fillRef idx="0">
            <a:schemeClr val="accent1"/>
          </a:fillRef>
          <a:effectRef idx="1">
            <a:schemeClr val="accent1"/>
          </a:effectRef>
          <a:fontRef idx="minor">
            <a:schemeClr val="tx1"/>
          </a:fontRef>
        </p:style>
      </p:cxnSp>
      <p:sp>
        <p:nvSpPr>
          <p:cNvPr id="36866" name="Title 1"/>
          <p:cNvSpPr>
            <a:spLocks noGrp="1"/>
          </p:cNvSpPr>
          <p:nvPr>
            <p:ph type="title"/>
          </p:nvPr>
        </p:nvSpPr>
        <p:spPr/>
        <p:txBody>
          <a:bodyPr/>
          <a:lstStyle/>
          <a:p>
            <a:r>
              <a:rPr lang="en-US" altLang="en-US"/>
              <a:t>Central Role of the RMST in Ongoing Aggregate Safety Evaluation</a:t>
            </a:r>
            <a:endParaRPr lang="en-US" altLang="en-US" dirty="0"/>
          </a:p>
        </p:txBody>
      </p:sp>
      <p:sp>
        <p:nvSpPr>
          <p:cNvPr id="36868" name="Slide Number Placeholder 24"/>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5AB279AA-FEA3-4ADC-84B6-C36139088714}" type="slidenum">
              <a:rPr lang="ja-JP" altLang="en-US" smtClean="0">
                <a:latin typeface="Arial Narrow"/>
                <a:cs typeface="Arial Narrow"/>
              </a:rPr>
              <a:pPr/>
              <a:t>19</a:t>
            </a:fld>
            <a:endParaRPr lang="ja-JP" altLang="en-US" dirty="0">
              <a:latin typeface="Arial Narrow"/>
              <a:cs typeface="Arial Narrow"/>
            </a:endParaRPr>
          </a:p>
        </p:txBody>
      </p:sp>
      <p:sp>
        <p:nvSpPr>
          <p:cNvPr id="6" name="Rectangle 7"/>
          <p:cNvSpPr>
            <a:spLocks noChangeArrowheads="1"/>
          </p:cNvSpPr>
          <p:nvPr/>
        </p:nvSpPr>
        <p:spPr bwMode="auto">
          <a:xfrm>
            <a:off x="1" y="-184667"/>
            <a:ext cx="1846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000000"/>
              </a:solidFill>
            </a:endParaRPr>
          </a:p>
        </p:txBody>
      </p:sp>
      <p:sp>
        <p:nvSpPr>
          <p:cNvPr id="9" name="TextBox 8"/>
          <p:cNvSpPr txBox="1"/>
          <p:nvPr/>
        </p:nvSpPr>
        <p:spPr>
          <a:xfrm>
            <a:off x="1952030" y="6081656"/>
            <a:ext cx="4990739" cy="307777"/>
          </a:xfrm>
          <a:prstGeom prst="rect">
            <a:avLst/>
          </a:prstGeom>
          <a:noFill/>
        </p:spPr>
        <p:txBody>
          <a:bodyPr wrap="square" lIns="0" rtlCol="0">
            <a:spAutoFit/>
          </a:bodyPr>
          <a:lstStyle/>
          <a:p>
            <a:r>
              <a:rPr lang="en-US" sz="1400" dirty="0">
                <a:solidFill>
                  <a:srgbClr val="000000"/>
                </a:solidFill>
              </a:rPr>
              <a:t>DMC: Data Monitoring Committee; CSO: Chief Safety Officer</a:t>
            </a:r>
          </a:p>
        </p:txBody>
      </p:sp>
      <p:sp>
        <p:nvSpPr>
          <p:cNvPr id="8" name="Oval 7"/>
          <p:cNvSpPr/>
          <p:nvPr/>
        </p:nvSpPr>
        <p:spPr>
          <a:xfrm>
            <a:off x="7952458" y="1588712"/>
            <a:ext cx="2107753" cy="1013248"/>
          </a:xfrm>
          <a:prstGeom prst="ellipse">
            <a:avLst/>
          </a:prstGeom>
          <a:solidFill>
            <a:schemeClr val="accent1"/>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a:t>RMST</a:t>
            </a:r>
          </a:p>
        </p:txBody>
      </p:sp>
      <p:sp>
        <p:nvSpPr>
          <p:cNvPr id="10" name="Rectangle 9"/>
          <p:cNvSpPr/>
          <p:nvPr/>
        </p:nvSpPr>
        <p:spPr>
          <a:xfrm>
            <a:off x="1992671" y="3031740"/>
            <a:ext cx="2202331" cy="925482"/>
          </a:xfrm>
          <a:prstGeom prst="rect">
            <a:avLst/>
          </a:prstGeom>
          <a:solidFill>
            <a:schemeClr val="accent3"/>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a:t>Blinded-OASE</a:t>
            </a:r>
          </a:p>
          <a:p>
            <a:pPr algn="ctr"/>
            <a:r>
              <a:rPr lang="en-US" spc="10" dirty="0"/>
              <a:t>(ongoing studies)</a:t>
            </a:r>
          </a:p>
        </p:txBody>
      </p:sp>
      <p:sp>
        <p:nvSpPr>
          <p:cNvPr id="13" name="Rectangle 12"/>
          <p:cNvSpPr/>
          <p:nvPr/>
        </p:nvSpPr>
        <p:spPr>
          <a:xfrm>
            <a:off x="4931363" y="3031740"/>
            <a:ext cx="2202331" cy="925482"/>
          </a:xfrm>
          <a:prstGeom prst="rect">
            <a:avLst/>
          </a:prstGeom>
          <a:solidFill>
            <a:schemeClr val="accent4"/>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err="1"/>
              <a:t>Unblinded</a:t>
            </a:r>
            <a:r>
              <a:rPr lang="en-US" b="1" spc="10" dirty="0"/>
              <a:t>-OASE</a:t>
            </a:r>
          </a:p>
          <a:p>
            <a:pPr algn="ctr"/>
            <a:r>
              <a:rPr lang="en-US" spc="10" dirty="0"/>
              <a:t>(completed studies)</a:t>
            </a:r>
          </a:p>
        </p:txBody>
      </p:sp>
      <p:sp>
        <p:nvSpPr>
          <p:cNvPr id="14" name="Rectangle 13"/>
          <p:cNvSpPr/>
          <p:nvPr/>
        </p:nvSpPr>
        <p:spPr>
          <a:xfrm>
            <a:off x="7870056" y="3031740"/>
            <a:ext cx="2202331" cy="925482"/>
          </a:xfrm>
          <a:prstGeom prst="rect">
            <a:avLst/>
          </a:prstGeom>
          <a:solidFill>
            <a:schemeClr val="accent5"/>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a:solidFill>
                  <a:schemeClr val="tx1"/>
                </a:solidFill>
              </a:rPr>
              <a:t>Other Data Sources</a:t>
            </a:r>
          </a:p>
        </p:txBody>
      </p:sp>
      <p:sp>
        <p:nvSpPr>
          <p:cNvPr id="16" name="Rectangle 15"/>
          <p:cNvSpPr/>
          <p:nvPr/>
        </p:nvSpPr>
        <p:spPr>
          <a:xfrm>
            <a:off x="1952265" y="5218044"/>
            <a:ext cx="4990504" cy="836060"/>
          </a:xfrm>
          <a:prstGeom prst="rect">
            <a:avLst/>
          </a:prstGeom>
          <a:solidFill>
            <a:schemeClr val="accent1"/>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a:t>DMC or CSO</a:t>
            </a:r>
          </a:p>
          <a:p>
            <a:pPr algn="ctr"/>
            <a:r>
              <a:rPr lang="en-US" sz="1600" spc="10" dirty="0"/>
              <a:t>(Any potential safety concerns identified by the RMST </a:t>
            </a:r>
            <a:br>
              <a:rPr lang="en-US" sz="1600" spc="10" dirty="0"/>
            </a:br>
            <a:r>
              <a:rPr lang="en-US" sz="1600" spc="10" dirty="0"/>
              <a:t>could be referred for an </a:t>
            </a:r>
            <a:r>
              <a:rPr lang="en-US" sz="1600" spc="10" dirty="0" err="1"/>
              <a:t>unblinded</a:t>
            </a:r>
            <a:r>
              <a:rPr lang="en-US" sz="1600" spc="10" dirty="0"/>
              <a:t> assessment)</a:t>
            </a:r>
          </a:p>
        </p:txBody>
      </p:sp>
      <p:sp>
        <p:nvSpPr>
          <p:cNvPr id="11" name="TextBox 10"/>
          <p:cNvSpPr txBox="1"/>
          <p:nvPr/>
        </p:nvSpPr>
        <p:spPr>
          <a:xfrm>
            <a:off x="3671335" y="4127677"/>
            <a:ext cx="3684019" cy="776648"/>
          </a:xfrm>
          <a:prstGeom prst="rect">
            <a:avLst/>
          </a:prstGeom>
          <a:noFill/>
        </p:spPr>
        <p:txBody>
          <a:bodyPr wrap="none" lIns="0" tIns="0" rIns="0" bIns="0" rtlCol="0" anchor="t" anchorCtr="0">
            <a:spAutoFit/>
          </a:bodyPr>
          <a:lstStyle/>
          <a:p>
            <a:pPr algn="ctr">
              <a:lnSpc>
                <a:spcPct val="95000"/>
              </a:lnSpc>
            </a:pPr>
            <a:r>
              <a:rPr lang="en-US" sz="3200" b="1" kern="600" spc="10" dirty="0" err="1"/>
              <a:t>AgSAP</a:t>
            </a:r>
            <a:r>
              <a:rPr lang="en-US" sz="3200" b="1" kern="600" spc="10" dirty="0"/>
              <a:t> Process Drives</a:t>
            </a:r>
          </a:p>
          <a:p>
            <a:pPr algn="ctr">
              <a:lnSpc>
                <a:spcPct val="95000"/>
              </a:lnSpc>
            </a:pPr>
            <a:r>
              <a:rPr lang="en-US" sz="3200" b="1" kern="600" spc="10" dirty="0"/>
              <a:t>The Overall Planning</a:t>
            </a:r>
          </a:p>
        </p:txBody>
      </p:sp>
      <p:sp>
        <p:nvSpPr>
          <p:cNvPr id="15" name="Rectangle 14"/>
          <p:cNvSpPr/>
          <p:nvPr/>
        </p:nvSpPr>
        <p:spPr>
          <a:xfrm>
            <a:off x="9451606" y="4383116"/>
            <a:ext cx="2387756" cy="743048"/>
          </a:xfrm>
          <a:prstGeom prst="rect">
            <a:avLst/>
          </a:prstGeom>
          <a:solidFill>
            <a:schemeClr val="accent1"/>
          </a:solidFill>
          <a:ln w="6350" cap="flat" cmpd="sng" algn="ctr">
            <a:noFill/>
            <a:prstDash val="solid"/>
            <a:round/>
            <a:headEnd type="none" w="med" len="med"/>
            <a:tailEnd type="none" w="med" len="med"/>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pc="10" dirty="0"/>
              <a:t>Feedback to RMST</a:t>
            </a:r>
          </a:p>
          <a:p>
            <a:pPr algn="ctr"/>
            <a:r>
              <a:rPr lang="en-US" spc="10" dirty="0"/>
              <a:t>(if action required)</a:t>
            </a:r>
          </a:p>
        </p:txBody>
      </p:sp>
    </p:spTree>
    <p:extLst>
      <p:ext uri="{BB962C8B-B14F-4D97-AF65-F5344CB8AC3E}">
        <p14:creationId xmlns:p14="http://schemas.microsoft.com/office/powerpoint/2010/main" val="1016064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endParaRPr lang="en-US" dirty="0"/>
          </a:p>
        </p:txBody>
      </p:sp>
      <p:sp>
        <p:nvSpPr>
          <p:cNvPr id="3" name="Content Placeholder 2"/>
          <p:cNvSpPr>
            <a:spLocks noGrp="1"/>
          </p:cNvSpPr>
          <p:nvPr>
            <p:ph idx="1"/>
          </p:nvPr>
        </p:nvSpPr>
        <p:spPr/>
        <p:txBody>
          <a:bodyPr/>
          <a:lstStyle/>
          <a:p>
            <a:pPr marL="228600" indent="-228600"/>
            <a:r>
              <a:rPr lang="en-US" sz="2800" dirty="0"/>
              <a:t>Regulatory Framework for Aggregate Safety Assessment</a:t>
            </a:r>
          </a:p>
          <a:p>
            <a:pPr lvl="1">
              <a:spcBef>
                <a:spcPts val="600"/>
              </a:spcBef>
            </a:pPr>
            <a:r>
              <a:rPr lang="en-US" sz="2400" dirty="0"/>
              <a:t>CIOMS VI: Management of Safety </a:t>
            </a:r>
            <a:r>
              <a:rPr lang="en-US" sz="2400"/>
              <a:t>Information from </a:t>
            </a:r>
            <a:r>
              <a:rPr lang="en-US" sz="2400" dirty="0"/>
              <a:t>Clinical Trials</a:t>
            </a:r>
          </a:p>
          <a:p>
            <a:pPr lvl="1">
              <a:spcBef>
                <a:spcPts val="600"/>
              </a:spcBef>
            </a:pPr>
            <a:r>
              <a:rPr lang="en-US" sz="2400" dirty="0"/>
              <a:t>FDA IND Safety Reporting Final Rule</a:t>
            </a:r>
          </a:p>
          <a:p>
            <a:pPr marL="228600" indent="-228600"/>
            <a:r>
              <a:rPr lang="en-US" sz="2800" dirty="0"/>
              <a:t>Aggregate Safety Assessment Planning Process</a:t>
            </a:r>
          </a:p>
          <a:p>
            <a:pPr lvl="1">
              <a:spcBef>
                <a:spcPts val="600"/>
              </a:spcBef>
            </a:pPr>
            <a:r>
              <a:rPr lang="en-US" sz="2400" dirty="0"/>
              <a:t>Program-Level Safety Strategy </a:t>
            </a:r>
          </a:p>
          <a:p>
            <a:pPr lvl="1">
              <a:spcBef>
                <a:spcPts val="600"/>
              </a:spcBef>
            </a:pPr>
            <a:r>
              <a:rPr lang="en-US" sz="2400" dirty="0"/>
              <a:t>Ongoing Aggregate Safety Evaluation</a:t>
            </a:r>
          </a:p>
          <a:p>
            <a:pPr lvl="1">
              <a:spcBef>
                <a:spcPts val="600"/>
              </a:spcBef>
            </a:pPr>
            <a:r>
              <a:rPr lang="en-US" sz="2400" dirty="0"/>
              <a:t>Analysis and Reporting of Integrated Safety Data</a:t>
            </a:r>
          </a:p>
          <a:p>
            <a:pPr marL="228600" indent="-228600"/>
            <a:r>
              <a:rPr lang="en-US" sz="2800" dirty="0"/>
              <a:t>Conclusions</a:t>
            </a:r>
          </a:p>
        </p:txBody>
      </p:sp>
    </p:spTree>
    <p:extLst>
      <p:ext uri="{BB962C8B-B14F-4D97-AF65-F5344CB8AC3E}">
        <p14:creationId xmlns:p14="http://schemas.microsoft.com/office/powerpoint/2010/main" val="8013866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Preparation for Integrated Safety-Related Filing / Reporting Documents</a:t>
            </a:r>
            <a:endParaRPr lang="en-US" dirty="0"/>
          </a:p>
        </p:txBody>
      </p:sp>
      <p:sp>
        <p:nvSpPr>
          <p:cNvPr id="4" name="Content Placeholder 3"/>
          <p:cNvSpPr>
            <a:spLocks noGrp="1"/>
          </p:cNvSpPr>
          <p:nvPr>
            <p:ph idx="1"/>
          </p:nvPr>
        </p:nvSpPr>
        <p:spPr>
          <a:xfrm>
            <a:off x="619382" y="1853398"/>
            <a:ext cx="9452081" cy="4290227"/>
          </a:xfrm>
        </p:spPr>
        <p:txBody>
          <a:bodyPr/>
          <a:lstStyle/>
          <a:p>
            <a:pPr marL="228600" lvl="1" indent="-228600">
              <a:spcBef>
                <a:spcPts val="1400"/>
              </a:spcBef>
            </a:pPr>
            <a:r>
              <a:rPr lang="en-US" sz="2400" dirty="0"/>
              <a:t>Supports </a:t>
            </a:r>
            <a:r>
              <a:rPr lang="en-US" sz="2400" dirty="0">
                <a:solidFill>
                  <a:srgbClr val="00877C"/>
                </a:solidFill>
              </a:rPr>
              <a:t>early and ongoing characterization of the safety profile </a:t>
            </a:r>
            <a:r>
              <a:rPr lang="en-US" sz="2400" dirty="0"/>
              <a:t>of the compound</a:t>
            </a:r>
          </a:p>
          <a:p>
            <a:pPr marL="448056" lvl="2" indent="-228600">
              <a:spcBef>
                <a:spcPts val="600"/>
              </a:spcBef>
            </a:pPr>
            <a:r>
              <a:rPr lang="en-US" sz="2300" dirty="0" err="1"/>
              <a:t>AgSAP</a:t>
            </a:r>
            <a:r>
              <a:rPr lang="en-US" sz="2300" dirty="0"/>
              <a:t> will serve as a central </a:t>
            </a:r>
            <a:r>
              <a:rPr lang="en-US" sz="2300" dirty="0">
                <a:solidFill>
                  <a:schemeClr val="accent4"/>
                </a:solidFill>
              </a:rPr>
              <a:t>archive for safety topics of interest </a:t>
            </a:r>
            <a:r>
              <a:rPr lang="en-US" sz="2300" dirty="0"/>
              <a:t>identified for </a:t>
            </a:r>
            <a:br>
              <a:rPr lang="en-US" sz="2300" dirty="0"/>
            </a:br>
            <a:r>
              <a:rPr lang="en-US" sz="2300" dirty="0"/>
              <a:t>the compound</a:t>
            </a:r>
          </a:p>
          <a:p>
            <a:pPr marL="228600" lvl="1" indent="-228600">
              <a:spcBef>
                <a:spcPts val="1400"/>
              </a:spcBef>
            </a:pPr>
            <a:r>
              <a:rPr lang="en-US" sz="2400" dirty="0"/>
              <a:t>Supports </a:t>
            </a:r>
            <a:r>
              <a:rPr lang="en-US" sz="2400" dirty="0">
                <a:solidFill>
                  <a:srgbClr val="00877C"/>
                </a:solidFill>
              </a:rPr>
              <a:t>earlier planning for safety-related filing activities</a:t>
            </a:r>
            <a:r>
              <a:rPr lang="en-US" sz="2400" dirty="0"/>
              <a:t>, including the organization and content of the Overview of Safety (2.7.4) and the Integrated Summary of Safety</a:t>
            </a:r>
          </a:p>
          <a:p>
            <a:pPr marL="228600" lvl="1" indent="-228600">
              <a:spcBef>
                <a:spcPts val="1400"/>
              </a:spcBef>
            </a:pPr>
            <a:r>
              <a:rPr lang="en-US" sz="2400" dirty="0"/>
              <a:t>Enhances readiness </a:t>
            </a:r>
            <a:r>
              <a:rPr lang="en-US" sz="2400" dirty="0">
                <a:solidFill>
                  <a:srgbClr val="00877C"/>
                </a:solidFill>
              </a:rPr>
              <a:t>for responding to safety-related inquiries from health authorities</a:t>
            </a:r>
            <a:r>
              <a:rPr lang="en-US" sz="2400" dirty="0"/>
              <a:t>, both pre- and post-approval</a:t>
            </a:r>
          </a:p>
        </p:txBody>
      </p:sp>
      <p:sp>
        <p:nvSpPr>
          <p:cNvPr id="18436" name="Slide Number Placeholder 23"/>
          <p:cNvSpPr>
            <a:spLocks noGrp="1"/>
          </p:cNvSpPr>
          <p:nvPr>
            <p:ph type="sldNum" sz="quarter" idx="12"/>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D5FAF693-2ED2-44C7-B6EC-467187DBB45E}" type="slidenum">
              <a:rPr lang="ja-JP" altLang="en-US" smtClean="0">
                <a:latin typeface="Arial Narrow"/>
                <a:cs typeface="Arial Narrow"/>
              </a:rPr>
              <a:pPr/>
              <a:t>20</a:t>
            </a:fld>
            <a:endParaRPr lang="ja-JP" altLang="en-US" dirty="0">
              <a:latin typeface="Arial Narrow"/>
              <a:cs typeface="Arial Narrow"/>
            </a:endParaRPr>
          </a:p>
        </p:txBody>
      </p:sp>
      <p:pic>
        <p:nvPicPr>
          <p:cNvPr id="3" name="Picture 2">
            <a:extLst>
              <a:ext uri="{FF2B5EF4-FFF2-40B4-BE49-F238E27FC236}">
                <a16:creationId xmlns:a16="http://schemas.microsoft.com/office/drawing/2014/main" xmlns="" id="{F3EDB9A7-0D46-C94E-8092-AFCEEF80470E}"/>
              </a:ext>
            </a:extLst>
          </p:cNvPr>
          <p:cNvPicPr>
            <a:picLocks noChangeAspect="1"/>
          </p:cNvPicPr>
          <p:nvPr/>
        </p:nvPicPr>
        <p:blipFill rotWithShape="1">
          <a:blip r:embed="rId3">
            <a:duotone>
              <a:schemeClr val="accent1">
                <a:shade val="45000"/>
                <a:satMod val="135000"/>
              </a:schemeClr>
              <a:prstClr val="white"/>
            </a:duotone>
            <a:alphaModFix amt="50000"/>
          </a:blip>
          <a:srcRect l="59416" r="21000"/>
          <a:stretch/>
        </p:blipFill>
        <p:spPr>
          <a:xfrm>
            <a:off x="10398033" y="0"/>
            <a:ext cx="1790791" cy="6858000"/>
          </a:xfrm>
          <a:prstGeom prst="rect">
            <a:avLst/>
          </a:prstGeom>
        </p:spPr>
      </p:pic>
    </p:spTree>
    <p:extLst>
      <p:ext uri="{BB962C8B-B14F-4D97-AF65-F5344CB8AC3E}">
        <p14:creationId xmlns:p14="http://schemas.microsoft.com/office/powerpoint/2010/main" val="4000027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endParaRPr lang="en-US" dirty="0"/>
          </a:p>
        </p:txBody>
      </p:sp>
      <p:sp>
        <p:nvSpPr>
          <p:cNvPr id="3" name="Content Placeholder 2"/>
          <p:cNvSpPr>
            <a:spLocks noGrp="1"/>
          </p:cNvSpPr>
          <p:nvPr>
            <p:ph idx="1"/>
          </p:nvPr>
        </p:nvSpPr>
        <p:spPr/>
        <p:txBody>
          <a:bodyPr/>
          <a:lstStyle/>
          <a:p>
            <a:pPr marL="228600" indent="-228600"/>
            <a:r>
              <a:rPr lang="en-US" sz="2800" dirty="0">
                <a:solidFill>
                  <a:schemeClr val="accent2">
                    <a:lumMod val="75000"/>
                  </a:schemeClr>
                </a:solidFill>
              </a:rPr>
              <a:t>Regulatory Framework for Aggregate Safety Assessment</a:t>
            </a:r>
          </a:p>
          <a:p>
            <a:pPr lvl="1">
              <a:spcBef>
                <a:spcPts val="600"/>
              </a:spcBef>
            </a:pPr>
            <a:r>
              <a:rPr lang="en-US" sz="2400" dirty="0">
                <a:solidFill>
                  <a:schemeClr val="accent2">
                    <a:lumMod val="75000"/>
                  </a:schemeClr>
                </a:solidFill>
              </a:rPr>
              <a:t>CIOMS VI: Management of Safety Information from Clinical Trials</a:t>
            </a:r>
          </a:p>
          <a:p>
            <a:pPr lvl="1">
              <a:spcBef>
                <a:spcPts val="600"/>
              </a:spcBef>
            </a:pPr>
            <a:r>
              <a:rPr lang="en-US" sz="2400" dirty="0">
                <a:solidFill>
                  <a:schemeClr val="accent2">
                    <a:lumMod val="75000"/>
                  </a:schemeClr>
                </a:solidFill>
              </a:rPr>
              <a:t>FDA IND Safety Reporting Final Rule</a:t>
            </a:r>
          </a:p>
          <a:p>
            <a:pPr marL="228600" indent="-228600"/>
            <a:r>
              <a:rPr lang="en-US" sz="2800" dirty="0">
                <a:solidFill>
                  <a:schemeClr val="accent2">
                    <a:lumMod val="75000"/>
                  </a:schemeClr>
                </a:solidFill>
              </a:rPr>
              <a:t>Aggregate Safety Assessment Planning Process</a:t>
            </a:r>
          </a:p>
          <a:p>
            <a:pPr lvl="1">
              <a:spcBef>
                <a:spcPts val="600"/>
              </a:spcBef>
            </a:pPr>
            <a:r>
              <a:rPr lang="en-US" sz="2400" dirty="0">
                <a:solidFill>
                  <a:schemeClr val="accent2">
                    <a:lumMod val="75000"/>
                  </a:schemeClr>
                </a:solidFill>
              </a:rPr>
              <a:t>Program-Level Safety Strategy </a:t>
            </a:r>
          </a:p>
          <a:p>
            <a:pPr lvl="1">
              <a:spcBef>
                <a:spcPts val="600"/>
              </a:spcBef>
            </a:pPr>
            <a:r>
              <a:rPr lang="en-US" sz="2400" dirty="0">
                <a:solidFill>
                  <a:schemeClr val="accent2">
                    <a:lumMod val="75000"/>
                  </a:schemeClr>
                </a:solidFill>
              </a:rPr>
              <a:t>Ongoing Aggregate Safety Evaluation</a:t>
            </a:r>
          </a:p>
          <a:p>
            <a:pPr lvl="1">
              <a:spcBef>
                <a:spcPts val="600"/>
              </a:spcBef>
            </a:pPr>
            <a:r>
              <a:rPr lang="en-US" sz="2400" dirty="0">
                <a:solidFill>
                  <a:schemeClr val="accent2">
                    <a:lumMod val="75000"/>
                  </a:schemeClr>
                </a:solidFill>
              </a:rPr>
              <a:t>Analysis and Reporting of Integrated Safety Data</a:t>
            </a:r>
          </a:p>
          <a:p>
            <a:pPr marL="228600" indent="-228600"/>
            <a:r>
              <a:rPr lang="en-US" sz="2800" dirty="0"/>
              <a:t>Conclusions</a:t>
            </a:r>
          </a:p>
        </p:txBody>
      </p:sp>
    </p:spTree>
    <p:extLst>
      <p:ext uri="{BB962C8B-B14F-4D97-AF65-F5344CB8AC3E}">
        <p14:creationId xmlns:p14="http://schemas.microsoft.com/office/powerpoint/2010/main" val="1535549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p:cNvSpPr>
          <p:nvPr>
            <p:ph type="title"/>
          </p:nvPr>
        </p:nvSpPr>
        <p:spPr/>
        <p:txBody>
          <a:bodyPr/>
          <a:lstStyle/>
          <a:p>
            <a:r>
              <a:rPr lang="en-US" altLang="en-US"/>
              <a:t>Safety Evaluation During Clinical Development: Fundamental Framework</a:t>
            </a:r>
            <a:endParaRPr lang="en-US" altLang="en-US" dirty="0"/>
          </a:p>
        </p:txBody>
      </p:sp>
      <p:sp>
        <p:nvSpPr>
          <p:cNvPr id="43012" name="Rectangle 3"/>
          <p:cNvSpPr>
            <a:spLocks noGrp="1"/>
          </p:cNvSpPr>
          <p:nvPr>
            <p:ph idx="1"/>
          </p:nvPr>
        </p:nvSpPr>
        <p:spPr>
          <a:xfrm>
            <a:off x="619383" y="1853398"/>
            <a:ext cx="9504332" cy="4290227"/>
          </a:xfrm>
        </p:spPr>
        <p:txBody>
          <a:bodyPr/>
          <a:lstStyle/>
          <a:p>
            <a:pPr marL="228600" lvl="1" indent="-228600" defTabSz="914332">
              <a:spcBef>
                <a:spcPts val="1400"/>
              </a:spcBef>
            </a:pPr>
            <a:r>
              <a:rPr lang="en-US" sz="2400" dirty="0"/>
              <a:t>Need </a:t>
            </a:r>
            <a:r>
              <a:rPr lang="en-US" sz="2400" dirty="0">
                <a:solidFill>
                  <a:schemeClr val="accent1"/>
                </a:solidFill>
              </a:rPr>
              <a:t>proactive safety assessments </a:t>
            </a:r>
            <a:r>
              <a:rPr lang="en-US" sz="2400" dirty="0"/>
              <a:t>to enable </a:t>
            </a:r>
            <a:r>
              <a:rPr lang="en-US" sz="2400" dirty="0">
                <a:solidFill>
                  <a:srgbClr val="F68D2E"/>
                </a:solidFill>
              </a:rPr>
              <a:t>effective risk management</a:t>
            </a:r>
          </a:p>
          <a:p>
            <a:pPr marL="448056" lvl="1" indent="-228600" defTabSz="914332">
              <a:spcBef>
                <a:spcPts val="600"/>
              </a:spcBef>
              <a:buFont typeface="Lucida Grande"/>
              <a:buChar char="-"/>
            </a:pPr>
            <a:r>
              <a:rPr lang="en-US" sz="2300" dirty="0"/>
              <a:t>Marketed drugs have been judged to have benefits that outweigh their risks</a:t>
            </a:r>
          </a:p>
          <a:p>
            <a:pPr marL="448056" lvl="1" indent="-228600" defTabSz="914332">
              <a:spcBef>
                <a:spcPts val="600"/>
              </a:spcBef>
              <a:buFont typeface="Lucida Grande"/>
              <a:buChar char="-"/>
            </a:pPr>
            <a:r>
              <a:rPr lang="en-US" sz="2300" dirty="0"/>
              <a:t>A favorable balance is less certain for investigational new drugs</a:t>
            </a:r>
          </a:p>
          <a:p>
            <a:pPr marL="228600" lvl="1" indent="-228600" defTabSz="914332">
              <a:spcBef>
                <a:spcPts val="1400"/>
              </a:spcBef>
            </a:pPr>
            <a:r>
              <a:rPr lang="en-US" sz="2400" dirty="0"/>
              <a:t>The goal is not to eliminate risk, but to identify, understand and manage risks so that we can </a:t>
            </a:r>
            <a:r>
              <a:rPr lang="en-US" sz="2400" dirty="0">
                <a:solidFill>
                  <a:schemeClr val="accent1"/>
                </a:solidFill>
              </a:rPr>
              <a:t>deliver effective medicines to the right patients</a:t>
            </a:r>
            <a:endParaRPr lang="en-US" sz="2400" dirty="0"/>
          </a:p>
          <a:p>
            <a:pPr marL="448056" lvl="1" indent="-228600" defTabSz="914332">
              <a:spcBef>
                <a:spcPts val="600"/>
              </a:spcBef>
              <a:buClr>
                <a:schemeClr val="tx1"/>
              </a:buClr>
              <a:buFont typeface="Lucida Grande"/>
              <a:buChar char="-"/>
            </a:pPr>
            <a:r>
              <a:rPr lang="en-US" sz="2300" dirty="0">
                <a:solidFill>
                  <a:srgbClr val="F68D2E"/>
                </a:solidFill>
              </a:rPr>
              <a:t>Terminate programs </a:t>
            </a:r>
            <a:r>
              <a:rPr lang="en-US" sz="2300" dirty="0"/>
              <a:t>when unacceptable risks have been established</a:t>
            </a:r>
          </a:p>
          <a:p>
            <a:pPr marL="448056" lvl="1" indent="-228600" defTabSz="914332">
              <a:spcBef>
                <a:spcPts val="600"/>
              </a:spcBef>
              <a:buClr>
                <a:schemeClr val="tx1"/>
              </a:buClr>
              <a:buFont typeface="Lucida Grande"/>
              <a:buChar char="-"/>
            </a:pPr>
            <a:r>
              <a:rPr lang="en-US" sz="2300" dirty="0">
                <a:solidFill>
                  <a:srgbClr val="F68D2E"/>
                </a:solidFill>
              </a:rPr>
              <a:t>Save programs </a:t>
            </a:r>
            <a:r>
              <a:rPr lang="en-US" sz="2300" dirty="0"/>
              <a:t>with favorable benefit-risk profiles for distinct patient populations</a:t>
            </a:r>
          </a:p>
        </p:txBody>
      </p:sp>
      <p:sp>
        <p:nvSpPr>
          <p:cNvPr id="4" name="Slide Number Placeholder 3"/>
          <p:cNvSpPr>
            <a:spLocks noGrp="1"/>
          </p:cNvSpPr>
          <p:nvPr>
            <p:ph type="sldNum" sz="quarter" idx="12"/>
          </p:nvPr>
        </p:nvSpPr>
        <p:spPr/>
        <p:txBody>
          <a:bodyPr/>
          <a:lstStyle/>
          <a:p>
            <a:fld id="{74D97F68-CC38-3C48-B083-3B4A1457065E}" type="slidenum">
              <a:rPr lang="en-US" smtClean="0"/>
              <a:pPr/>
              <a:t>22</a:t>
            </a:fld>
            <a:endParaRPr lang="en-US" dirty="0"/>
          </a:p>
        </p:txBody>
      </p:sp>
      <p:pic>
        <p:nvPicPr>
          <p:cNvPr id="3" name="Picture 2">
            <a:extLst>
              <a:ext uri="{FF2B5EF4-FFF2-40B4-BE49-F238E27FC236}">
                <a16:creationId xmlns:a16="http://schemas.microsoft.com/office/drawing/2014/main" xmlns="" id="{3C5103E6-F97B-4741-8A80-95CA5AFEFCCE}"/>
              </a:ext>
            </a:extLst>
          </p:cNvPr>
          <p:cNvPicPr>
            <a:picLocks noChangeAspect="1"/>
          </p:cNvPicPr>
          <p:nvPr/>
        </p:nvPicPr>
        <p:blipFill rotWithShape="1">
          <a:blip r:embed="rId3">
            <a:duotone>
              <a:schemeClr val="accent1">
                <a:shade val="45000"/>
                <a:satMod val="135000"/>
              </a:schemeClr>
              <a:prstClr val="white"/>
            </a:duotone>
            <a:alphaModFix amt="50000"/>
          </a:blip>
          <a:srcRect l="65136" r="18444"/>
          <a:stretch/>
        </p:blipFill>
        <p:spPr>
          <a:xfrm>
            <a:off x="10411097" y="0"/>
            <a:ext cx="1777728" cy="6858000"/>
          </a:xfrm>
          <a:prstGeom prst="rect">
            <a:avLst/>
          </a:prstGeom>
        </p:spPr>
      </p:pic>
    </p:spTree>
    <p:extLst>
      <p:ext uri="{BB962C8B-B14F-4D97-AF65-F5344CB8AC3E}">
        <p14:creationId xmlns:p14="http://schemas.microsoft.com/office/powerpoint/2010/main" val="113653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p:cNvSpPr>
          <p:nvPr>
            <p:ph type="title"/>
          </p:nvPr>
        </p:nvSpPr>
        <p:spPr/>
        <p:txBody>
          <a:bodyPr/>
          <a:lstStyle/>
          <a:p>
            <a:r>
              <a:rPr lang="en-US" altLang="en-US" dirty="0"/>
              <a:t>Safety Evaluation During Clinical Development: </a:t>
            </a:r>
            <a:r>
              <a:rPr lang="en-US" altLang="en-US" dirty="0" err="1"/>
              <a:t>AgSAP</a:t>
            </a:r>
            <a:r>
              <a:rPr lang="en-US" altLang="en-US" dirty="0"/>
              <a:t> Process</a:t>
            </a:r>
          </a:p>
        </p:txBody>
      </p:sp>
      <p:sp>
        <p:nvSpPr>
          <p:cNvPr id="43012" name="Rectangle 3"/>
          <p:cNvSpPr>
            <a:spLocks noGrp="1"/>
          </p:cNvSpPr>
          <p:nvPr>
            <p:ph idx="1"/>
          </p:nvPr>
        </p:nvSpPr>
        <p:spPr>
          <a:xfrm>
            <a:off x="619383" y="1853398"/>
            <a:ext cx="9289728" cy="4290227"/>
          </a:xfrm>
        </p:spPr>
        <p:txBody>
          <a:bodyPr/>
          <a:lstStyle/>
          <a:p>
            <a:pPr marL="228600" lvl="1" indent="-228600" eaLnBrk="0" fontAlgn="base" hangingPunct="0">
              <a:spcBef>
                <a:spcPts val="1400"/>
              </a:spcBef>
              <a:spcAft>
                <a:spcPct val="0"/>
              </a:spcAft>
              <a:buClr>
                <a:schemeClr val="tx1"/>
              </a:buClr>
            </a:pPr>
            <a:r>
              <a:rPr lang="en-US" sz="2400" kern="0" dirty="0">
                <a:solidFill>
                  <a:srgbClr val="000000"/>
                </a:solidFill>
              </a:rPr>
              <a:t>The </a:t>
            </a:r>
            <a:r>
              <a:rPr lang="en-US" sz="2400" kern="0" dirty="0" err="1">
                <a:solidFill>
                  <a:srgbClr val="000000"/>
                </a:solidFill>
              </a:rPr>
              <a:t>AgSAP</a:t>
            </a:r>
            <a:r>
              <a:rPr lang="en-US" sz="2400" kern="0" dirty="0">
                <a:solidFill>
                  <a:srgbClr val="000000"/>
                </a:solidFill>
              </a:rPr>
              <a:t> is a </a:t>
            </a:r>
            <a:r>
              <a:rPr lang="en-US" sz="2400" kern="0" dirty="0">
                <a:solidFill>
                  <a:srgbClr val="00877C"/>
                </a:solidFill>
              </a:rPr>
              <a:t>living document</a:t>
            </a:r>
            <a:endParaRPr lang="en-US" sz="2400" strike="sngStrike" kern="0" dirty="0">
              <a:solidFill>
                <a:srgbClr val="000000"/>
              </a:solidFill>
            </a:endParaRPr>
          </a:p>
          <a:p>
            <a:pPr marL="448056" lvl="2" indent="-228600" eaLnBrk="0" fontAlgn="base" hangingPunct="0">
              <a:spcBef>
                <a:spcPts val="600"/>
              </a:spcBef>
              <a:spcAft>
                <a:spcPct val="0"/>
              </a:spcAft>
            </a:pPr>
            <a:r>
              <a:rPr lang="en-US" sz="2300" kern="0" dirty="0">
                <a:solidFill>
                  <a:srgbClr val="000000"/>
                </a:solidFill>
              </a:rPr>
              <a:t>To document evolving set of analyses needed to comprehensively </a:t>
            </a:r>
            <a:r>
              <a:rPr lang="en-US" sz="2300" kern="0" dirty="0">
                <a:solidFill>
                  <a:srgbClr val="F68D2E"/>
                </a:solidFill>
              </a:rPr>
              <a:t>characterize the safety profile of the product</a:t>
            </a:r>
          </a:p>
          <a:p>
            <a:pPr marL="448056" lvl="2" indent="-228600" eaLnBrk="0" fontAlgn="base" hangingPunct="0">
              <a:spcBef>
                <a:spcPts val="600"/>
              </a:spcBef>
              <a:spcAft>
                <a:spcPct val="0"/>
              </a:spcAft>
            </a:pPr>
            <a:r>
              <a:rPr lang="en-US" sz="2300" kern="0" dirty="0">
                <a:solidFill>
                  <a:srgbClr val="000000"/>
                </a:solidFill>
              </a:rPr>
              <a:t>To help prepare for safety assessments presented in </a:t>
            </a:r>
            <a:r>
              <a:rPr lang="en-US" sz="2300" kern="0" dirty="0">
                <a:solidFill>
                  <a:srgbClr val="F68D2E"/>
                </a:solidFill>
              </a:rPr>
              <a:t>safety-related documents</a:t>
            </a:r>
            <a:endParaRPr lang="en-US" sz="2300" strike="sngStrike" kern="0" dirty="0">
              <a:solidFill>
                <a:srgbClr val="F68D2E"/>
              </a:solidFill>
            </a:endParaRPr>
          </a:p>
          <a:p>
            <a:pPr marL="228600" lvl="1" indent="-228600" eaLnBrk="0" fontAlgn="base" hangingPunct="0">
              <a:spcBef>
                <a:spcPts val="1400"/>
              </a:spcBef>
              <a:spcAft>
                <a:spcPct val="0"/>
              </a:spcAft>
              <a:buClr>
                <a:schemeClr val="tx1"/>
              </a:buClr>
            </a:pPr>
            <a:r>
              <a:rPr lang="en-US" sz="2400" kern="0" dirty="0">
                <a:solidFill>
                  <a:srgbClr val="000000"/>
                </a:solidFill>
              </a:rPr>
              <a:t>The </a:t>
            </a:r>
            <a:r>
              <a:rPr lang="en-US" sz="2400" kern="0" dirty="0" err="1">
                <a:solidFill>
                  <a:srgbClr val="000000"/>
                </a:solidFill>
              </a:rPr>
              <a:t>AgSAP</a:t>
            </a:r>
            <a:r>
              <a:rPr lang="en-US" sz="2400" kern="0" dirty="0">
                <a:solidFill>
                  <a:srgbClr val="000000"/>
                </a:solidFill>
              </a:rPr>
              <a:t> process is intended to leverage the </a:t>
            </a:r>
            <a:r>
              <a:rPr lang="en-US" sz="2400" dirty="0">
                <a:solidFill>
                  <a:srgbClr val="00877C"/>
                </a:solidFill>
              </a:rPr>
              <a:t>scientific expertise and medical judgment of the RMST</a:t>
            </a:r>
          </a:p>
          <a:p>
            <a:pPr marL="448056" lvl="2" indent="-228600" eaLnBrk="0" fontAlgn="base" hangingPunct="0">
              <a:spcBef>
                <a:spcPts val="600"/>
              </a:spcBef>
              <a:spcAft>
                <a:spcPct val="0"/>
              </a:spcAft>
              <a:buClr>
                <a:schemeClr val="tx1"/>
              </a:buClr>
            </a:pPr>
            <a:r>
              <a:rPr lang="en-US" sz="2300" kern="0" dirty="0">
                <a:solidFill>
                  <a:srgbClr val="000000"/>
                </a:solidFill>
              </a:rPr>
              <a:t>A </a:t>
            </a:r>
            <a:r>
              <a:rPr lang="en-US" sz="2300" dirty="0">
                <a:solidFill>
                  <a:srgbClr val="F68D2E"/>
                </a:solidFill>
              </a:rPr>
              <a:t>multidisciplinary</a:t>
            </a:r>
            <a:r>
              <a:rPr lang="en-US" sz="2300" kern="0" dirty="0">
                <a:solidFill>
                  <a:srgbClr val="00877C"/>
                </a:solidFill>
              </a:rPr>
              <a:t> </a:t>
            </a:r>
            <a:r>
              <a:rPr lang="en-US" sz="2300" kern="0" dirty="0">
                <a:solidFill>
                  <a:srgbClr val="000000"/>
                </a:solidFill>
              </a:rPr>
              <a:t>approach</a:t>
            </a:r>
          </a:p>
          <a:p>
            <a:pPr marL="448056" lvl="2" indent="-228600" eaLnBrk="0" fontAlgn="base" hangingPunct="0">
              <a:spcBef>
                <a:spcPts val="600"/>
              </a:spcBef>
              <a:spcAft>
                <a:spcPct val="0"/>
              </a:spcAft>
              <a:buClr>
                <a:schemeClr val="tx1"/>
              </a:buClr>
            </a:pPr>
            <a:r>
              <a:rPr lang="en-US" sz="2300" dirty="0">
                <a:solidFill>
                  <a:srgbClr val="F68D2E"/>
                </a:solidFill>
              </a:rPr>
              <a:t>Quantitative frameworks:</a:t>
            </a:r>
            <a:r>
              <a:rPr lang="en-US" sz="2300" kern="0" dirty="0">
                <a:solidFill>
                  <a:srgbClr val="F68D2E"/>
                </a:solidFill>
              </a:rPr>
              <a:t> </a:t>
            </a:r>
            <a:r>
              <a:rPr lang="en-US" sz="2300" kern="0" dirty="0">
                <a:solidFill>
                  <a:srgbClr val="000000"/>
                </a:solidFill>
              </a:rPr>
              <a:t>measures of evidence in the data</a:t>
            </a:r>
          </a:p>
          <a:p>
            <a:pPr marL="448056" lvl="2" indent="-228600" eaLnBrk="0" fontAlgn="base" hangingPunct="0">
              <a:spcBef>
                <a:spcPts val="600"/>
              </a:spcBef>
              <a:spcAft>
                <a:spcPct val="0"/>
              </a:spcAft>
              <a:buClr>
                <a:schemeClr val="tx1"/>
              </a:buClr>
            </a:pPr>
            <a:r>
              <a:rPr lang="en-US" sz="2300" kern="0" dirty="0">
                <a:solidFill>
                  <a:srgbClr val="000000"/>
                </a:solidFill>
              </a:rPr>
              <a:t>Assessments that are product-specific and decisions that are driven by </a:t>
            </a:r>
            <a:br>
              <a:rPr lang="en-US" sz="2300" kern="0" dirty="0">
                <a:solidFill>
                  <a:srgbClr val="000000"/>
                </a:solidFill>
              </a:rPr>
            </a:br>
            <a:r>
              <a:rPr lang="en-US" sz="2300" dirty="0">
                <a:solidFill>
                  <a:srgbClr val="F68D2E"/>
                </a:solidFill>
              </a:rPr>
              <a:t>medical judgment</a:t>
            </a:r>
          </a:p>
        </p:txBody>
      </p:sp>
      <p:sp>
        <p:nvSpPr>
          <p:cNvPr id="4" name="Slide Number Placeholder 3"/>
          <p:cNvSpPr>
            <a:spLocks noGrp="1"/>
          </p:cNvSpPr>
          <p:nvPr>
            <p:ph type="sldNum" sz="quarter" idx="12"/>
          </p:nvPr>
        </p:nvSpPr>
        <p:spPr/>
        <p:txBody>
          <a:bodyPr/>
          <a:lstStyle/>
          <a:p>
            <a:fld id="{74D97F68-CC38-3C48-B083-3B4A1457065E}" type="slidenum">
              <a:rPr lang="en-US" smtClean="0"/>
              <a:pPr/>
              <a:t>23</a:t>
            </a:fld>
            <a:endParaRPr lang="en-US" dirty="0"/>
          </a:p>
        </p:txBody>
      </p:sp>
      <p:pic>
        <p:nvPicPr>
          <p:cNvPr id="3" name="Picture 2">
            <a:extLst>
              <a:ext uri="{FF2B5EF4-FFF2-40B4-BE49-F238E27FC236}">
                <a16:creationId xmlns:a16="http://schemas.microsoft.com/office/drawing/2014/main" xmlns="" id="{7BE93485-3678-4043-AE68-A4AE583AB515}"/>
              </a:ext>
            </a:extLst>
          </p:cNvPr>
          <p:cNvPicPr>
            <a:picLocks noChangeAspect="1"/>
          </p:cNvPicPr>
          <p:nvPr/>
        </p:nvPicPr>
        <p:blipFill rotWithShape="1">
          <a:blip r:embed="rId3">
            <a:duotone>
              <a:schemeClr val="accent1">
                <a:shade val="45000"/>
                <a:satMod val="135000"/>
              </a:schemeClr>
              <a:prstClr val="white"/>
            </a:duotone>
            <a:alphaModFix amt="50000"/>
          </a:blip>
          <a:srcRect l="30254" r="52631"/>
          <a:stretch/>
        </p:blipFill>
        <p:spPr>
          <a:xfrm>
            <a:off x="10371908" y="0"/>
            <a:ext cx="1816917" cy="6858000"/>
          </a:xfrm>
          <a:prstGeom prst="rect">
            <a:avLst/>
          </a:prstGeom>
        </p:spPr>
      </p:pic>
    </p:spTree>
    <p:extLst>
      <p:ext uri="{BB962C8B-B14F-4D97-AF65-F5344CB8AC3E}">
        <p14:creationId xmlns:p14="http://schemas.microsoft.com/office/powerpoint/2010/main" val="190415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619382" y="1840700"/>
            <a:ext cx="10959842" cy="4302926"/>
          </a:xfrm>
        </p:spPr>
        <p:txBody>
          <a:bodyPr>
            <a:noAutofit/>
          </a:bodyPr>
          <a:lstStyle/>
          <a:p>
            <a:pPr>
              <a:spcBef>
                <a:spcPts val="0"/>
              </a:spcBef>
              <a:spcAft>
                <a:spcPts val="1400"/>
              </a:spcAft>
              <a:buSzPct val="150000"/>
            </a:pPr>
            <a:r>
              <a:rPr lang="en-US" sz="1400" dirty="0"/>
              <a:t>US Department of Health and Human Services, Food and Drug Administration. Investigational new drug safety reporting requirements for human drug and biological products and safety reporting requirements for bioavailability and bioequivalence studies in humans. </a:t>
            </a:r>
            <a:r>
              <a:rPr lang="en-US" sz="1400" i="1" dirty="0"/>
              <a:t>CFR</a:t>
            </a:r>
            <a:r>
              <a:rPr lang="en-US" sz="1400" dirty="0"/>
              <a:t>. 2010.</a:t>
            </a:r>
          </a:p>
          <a:p>
            <a:pPr>
              <a:spcBef>
                <a:spcPts val="0"/>
              </a:spcBef>
              <a:spcAft>
                <a:spcPts val="1400"/>
              </a:spcAft>
              <a:buSzPct val="150000"/>
            </a:pPr>
            <a:r>
              <a:rPr lang="en-US" sz="1400" dirty="0"/>
              <a:t>Ball G, Piller LB, Silverman MH. Continuous safety monitoring for randomized controlled clinical trials with blinded treatment information. </a:t>
            </a:r>
            <a:r>
              <a:rPr lang="en-US" sz="1400" i="1" dirty="0"/>
              <a:t>Contemp Clin Trials</a:t>
            </a:r>
            <a:r>
              <a:rPr lang="en-US" sz="1400" dirty="0"/>
              <a:t>. 2011;32(suppl 1):S2-S10.</a:t>
            </a:r>
          </a:p>
          <a:p>
            <a:pPr>
              <a:spcBef>
                <a:spcPts val="0"/>
              </a:spcBef>
              <a:spcAft>
                <a:spcPts val="1400"/>
              </a:spcAft>
              <a:buSzPct val="150000"/>
            </a:pPr>
            <a:r>
              <a:rPr lang="en-US" sz="1400" dirty="0"/>
              <a:t>US Department of Health and Human Services, Food and Drug Administration. </a:t>
            </a:r>
            <a:r>
              <a:rPr lang="en-US" sz="1400" i="1" dirty="0"/>
              <a:t>Safety reporting requirements for INDs and BA/BE studies. Guidance for industry and investigators</a:t>
            </a:r>
            <a:r>
              <a:rPr lang="en-US" sz="1400" dirty="0"/>
              <a:t>. 2012.</a:t>
            </a:r>
          </a:p>
          <a:p>
            <a:pPr>
              <a:spcBef>
                <a:spcPts val="0"/>
              </a:spcBef>
              <a:spcAft>
                <a:spcPts val="1400"/>
              </a:spcAft>
              <a:buSzPct val="150000"/>
            </a:pPr>
            <a:r>
              <a:rPr lang="en-US" altLang="en-US" sz="1400" dirty="0"/>
              <a:t>US Department of Health and Human Services, Food and Drug Administration. </a:t>
            </a:r>
            <a:r>
              <a:rPr lang="en-US" sz="1400" i="1" dirty="0"/>
              <a:t>Safety assessment for IND safety reporting. Guidance for industry</a:t>
            </a:r>
            <a:r>
              <a:rPr lang="en-US" sz="1400" dirty="0"/>
              <a:t>. </a:t>
            </a:r>
            <a:r>
              <a:rPr lang="en-US" altLang="en-US" sz="1400" dirty="0"/>
              <a:t>2015. (draft)</a:t>
            </a:r>
          </a:p>
          <a:p>
            <a:pPr>
              <a:spcBef>
                <a:spcPts val="0"/>
              </a:spcBef>
              <a:spcAft>
                <a:spcPts val="1400"/>
              </a:spcAft>
              <a:buSzPct val="150000"/>
            </a:pPr>
            <a:r>
              <a:rPr lang="en-US" altLang="en-US" sz="1400" dirty="0"/>
              <a:t>Schnell PM, Ball G. A Bayesian exposure-time method for clinical trial safety monitoring with blinded data. </a:t>
            </a:r>
            <a:r>
              <a:rPr lang="en-US" altLang="en-US" sz="1400" i="1" dirty="0"/>
              <a:t>Ther Innov Regul Sci</a:t>
            </a:r>
            <a:r>
              <a:rPr lang="en-US" altLang="en-US" sz="1400" dirty="0"/>
              <a:t>. 2016;50(6):833-845.</a:t>
            </a:r>
          </a:p>
          <a:p>
            <a:pPr>
              <a:spcBef>
                <a:spcPts val="0"/>
              </a:spcBef>
              <a:spcAft>
                <a:spcPts val="1400"/>
              </a:spcAft>
              <a:buSzPct val="150000"/>
            </a:pPr>
            <a:r>
              <a:rPr lang="en-US" altLang="en-US" sz="1400" dirty="0"/>
              <a:t>Ball G, Schnell PM. Blinded safety signal monitoring for the FDA IND reporting final rule. In: Lin J, Wang B, Hu X, Chen K, Liu R, eds. </a:t>
            </a:r>
            <a:r>
              <a:rPr lang="en-US" altLang="en-US" sz="1400" i="1" dirty="0"/>
              <a:t>Statistical Applications From Clinical Trials and Personalized Medicine to Finance and Business Analytics</a:t>
            </a:r>
            <a:r>
              <a:rPr lang="en-US" altLang="en-US" sz="1400" dirty="0"/>
              <a:t>. ICSA Book Series in Statistics. Cham, Switzerland: Springer; 2016.</a:t>
            </a:r>
          </a:p>
          <a:p>
            <a:pPr>
              <a:spcBef>
                <a:spcPts val="0"/>
              </a:spcBef>
              <a:spcAft>
                <a:spcPts val="1400"/>
              </a:spcAft>
              <a:buSzPct val="150000"/>
            </a:pPr>
            <a:r>
              <a:rPr lang="en-US" sz="1400" dirty="0"/>
              <a:t>Gould AL. Control charts for monitoring accumulating adverse event count frequencies from single and multiple blinded trials. </a:t>
            </a:r>
            <a:r>
              <a:rPr lang="en-US" sz="1400" i="1" dirty="0"/>
              <a:t>Stat Med</a:t>
            </a:r>
            <a:r>
              <a:rPr lang="en-US" sz="1400" dirty="0"/>
              <a:t>. 2016;35(30):5561-5578.</a:t>
            </a:r>
          </a:p>
          <a:p>
            <a:pPr>
              <a:spcBef>
                <a:spcPts val="0"/>
              </a:spcBef>
              <a:spcAft>
                <a:spcPts val="1400"/>
              </a:spcAft>
              <a:buSzPct val="150000"/>
            </a:pPr>
            <a:r>
              <a:rPr lang="en-US" sz="1400" dirty="0"/>
              <a:t>Gould AL, Wang WB. Monitoring potential adverse event rate differences using data from blinded trials: the canary in the coal mine. </a:t>
            </a:r>
            <a:r>
              <a:rPr lang="en-US" sz="1400" i="1" dirty="0"/>
              <a:t>Stat Med</a:t>
            </a:r>
            <a:r>
              <a:rPr lang="en-US" sz="1400" dirty="0"/>
              <a:t>. 2017;36(1):92-104.</a:t>
            </a:r>
          </a:p>
        </p:txBody>
      </p:sp>
      <p:sp>
        <p:nvSpPr>
          <p:cNvPr id="6" name="Slide Number Placeholder 5"/>
          <p:cNvSpPr>
            <a:spLocks noGrp="1"/>
          </p:cNvSpPr>
          <p:nvPr>
            <p:ph type="sldNum" sz="quarter" idx="12"/>
          </p:nvPr>
        </p:nvSpPr>
        <p:spPr/>
        <p:txBody>
          <a:bodyPr/>
          <a:lstStyle/>
          <a:p>
            <a:fld id="{DA65540D-26A2-458C-81F1-25D42FF068A2}" type="slidenum">
              <a:rPr lang="en-US" smtClean="0">
                <a:solidFill>
                  <a:srgbClr val="000000">
                    <a:lumMod val="65000"/>
                    <a:lumOff val="35000"/>
                  </a:srgbClr>
                </a:solidFill>
              </a:rPr>
              <a:pPr/>
              <a:t>24</a:t>
            </a:fld>
            <a:endParaRPr lang="en-US" dirty="0">
              <a:solidFill>
                <a:srgbClr val="000000">
                  <a:lumMod val="65000"/>
                  <a:lumOff val="35000"/>
                </a:srgbClr>
              </a:solidFill>
            </a:endParaRPr>
          </a:p>
        </p:txBody>
      </p:sp>
    </p:spTree>
    <p:extLst>
      <p:ext uri="{BB962C8B-B14F-4D97-AF65-F5344CB8AC3E}">
        <p14:creationId xmlns:p14="http://schemas.microsoft.com/office/powerpoint/2010/main" val="130029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Thank you</a:t>
            </a:r>
            <a:endParaRPr lang="en-US" dirty="0"/>
          </a:p>
        </p:txBody>
      </p:sp>
    </p:spTree>
    <p:extLst>
      <p:ext uri="{BB962C8B-B14F-4D97-AF65-F5344CB8AC3E}">
        <p14:creationId xmlns:p14="http://schemas.microsoft.com/office/powerpoint/2010/main" val="17433605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endParaRPr lang="en-US" dirty="0"/>
          </a:p>
        </p:txBody>
      </p:sp>
      <p:sp>
        <p:nvSpPr>
          <p:cNvPr id="3" name="Content Placeholder 2"/>
          <p:cNvSpPr>
            <a:spLocks noGrp="1"/>
          </p:cNvSpPr>
          <p:nvPr>
            <p:ph idx="1"/>
          </p:nvPr>
        </p:nvSpPr>
        <p:spPr/>
        <p:txBody>
          <a:bodyPr/>
          <a:lstStyle/>
          <a:p>
            <a:pPr marL="228600" indent="-228600"/>
            <a:r>
              <a:rPr lang="en-US" sz="2800" dirty="0"/>
              <a:t>Regulatory Framework for Aggregate Safety Assessment</a:t>
            </a:r>
          </a:p>
          <a:p>
            <a:pPr lvl="1">
              <a:spcBef>
                <a:spcPts val="600"/>
              </a:spcBef>
            </a:pPr>
            <a:r>
              <a:rPr lang="en-US" sz="2400" dirty="0"/>
              <a:t>CIOMS VI: Management of Safety Information from Clinical Trials</a:t>
            </a:r>
          </a:p>
          <a:p>
            <a:pPr lvl="1">
              <a:spcBef>
                <a:spcPts val="600"/>
              </a:spcBef>
            </a:pPr>
            <a:r>
              <a:rPr lang="en-US" sz="2400" dirty="0"/>
              <a:t>FDA IND Safety Reporting Final Rule</a:t>
            </a:r>
          </a:p>
          <a:p>
            <a:pPr marL="228600" indent="-228600"/>
            <a:r>
              <a:rPr lang="en-US" sz="2800" dirty="0">
                <a:solidFill>
                  <a:schemeClr val="accent2">
                    <a:lumMod val="75000"/>
                  </a:schemeClr>
                </a:solidFill>
              </a:rPr>
              <a:t>Aggregate Safety Assessment Planning Process</a:t>
            </a:r>
          </a:p>
          <a:p>
            <a:pPr lvl="1">
              <a:spcBef>
                <a:spcPts val="600"/>
              </a:spcBef>
            </a:pPr>
            <a:r>
              <a:rPr lang="en-US" sz="2400" dirty="0">
                <a:solidFill>
                  <a:schemeClr val="accent2">
                    <a:lumMod val="75000"/>
                  </a:schemeClr>
                </a:solidFill>
              </a:rPr>
              <a:t>Program-Level Safety Strategy </a:t>
            </a:r>
          </a:p>
          <a:p>
            <a:pPr lvl="1">
              <a:spcBef>
                <a:spcPts val="600"/>
              </a:spcBef>
            </a:pPr>
            <a:r>
              <a:rPr lang="en-US" sz="2400" dirty="0">
                <a:solidFill>
                  <a:schemeClr val="accent2">
                    <a:lumMod val="75000"/>
                  </a:schemeClr>
                </a:solidFill>
              </a:rPr>
              <a:t>Ongoing Aggregate Safety Evaluation</a:t>
            </a:r>
          </a:p>
          <a:p>
            <a:pPr lvl="1">
              <a:spcBef>
                <a:spcPts val="600"/>
              </a:spcBef>
            </a:pPr>
            <a:r>
              <a:rPr lang="en-US" sz="2400" dirty="0">
                <a:solidFill>
                  <a:schemeClr val="accent2">
                    <a:lumMod val="75000"/>
                  </a:schemeClr>
                </a:solidFill>
              </a:rPr>
              <a:t>Analysis and Reporting of Integrated Safety Data</a:t>
            </a:r>
          </a:p>
          <a:p>
            <a:pPr marL="228600" indent="-228600"/>
            <a:r>
              <a:rPr lang="en-US" sz="2800" dirty="0">
                <a:solidFill>
                  <a:schemeClr val="accent2">
                    <a:lumMod val="75000"/>
                  </a:schemeClr>
                </a:solidFill>
              </a:rPr>
              <a:t>Conclusions</a:t>
            </a:r>
          </a:p>
        </p:txBody>
      </p:sp>
    </p:spTree>
    <p:extLst>
      <p:ext uri="{BB962C8B-B14F-4D97-AF65-F5344CB8AC3E}">
        <p14:creationId xmlns:p14="http://schemas.microsoft.com/office/powerpoint/2010/main" val="4069365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zh-CN" dirty="0"/>
              <a:t>CIOMS VI: Management of Safety Information from Clinical Trials</a:t>
            </a:r>
          </a:p>
        </p:txBody>
      </p:sp>
      <p:sp>
        <p:nvSpPr>
          <p:cNvPr id="6" name="Content Placeholder 5"/>
          <p:cNvSpPr>
            <a:spLocks noGrp="1"/>
          </p:cNvSpPr>
          <p:nvPr>
            <p:ph idx="1"/>
          </p:nvPr>
        </p:nvSpPr>
        <p:spPr>
          <a:xfrm>
            <a:off x="619383" y="1853398"/>
            <a:ext cx="9632982" cy="4290227"/>
          </a:xfrm>
        </p:spPr>
        <p:txBody>
          <a:bodyPr/>
          <a:lstStyle/>
          <a:p>
            <a:pPr marL="228600" lvl="1" indent="-228600">
              <a:spcBef>
                <a:spcPts val="1400"/>
              </a:spcBef>
            </a:pPr>
            <a:r>
              <a:rPr lang="en-US" sz="2400" dirty="0"/>
              <a:t>Safety monitoring during clinical development requires a </a:t>
            </a:r>
            <a:r>
              <a:rPr lang="en-US" sz="2400" dirty="0">
                <a:solidFill>
                  <a:schemeClr val="accent1"/>
                </a:solidFill>
              </a:rPr>
              <a:t>partnership between clinical and statistical scientists</a:t>
            </a:r>
          </a:p>
          <a:p>
            <a:pPr marL="448056" lvl="2" indent="-228600">
              <a:spcBef>
                <a:spcPts val="600"/>
              </a:spcBef>
            </a:pPr>
            <a:r>
              <a:rPr lang="en-US" sz="2300" dirty="0"/>
              <a:t>A thorough </a:t>
            </a:r>
            <a:r>
              <a:rPr lang="en-US" sz="2300" dirty="0">
                <a:solidFill>
                  <a:srgbClr val="F68D2E"/>
                </a:solidFill>
              </a:rPr>
              <a:t>understanding of existing safety data, </a:t>
            </a:r>
            <a:r>
              <a:rPr lang="en-US" sz="2300" dirty="0"/>
              <a:t>the target population and relevant sub-populations, and risk factors for particular AEs</a:t>
            </a:r>
          </a:p>
          <a:p>
            <a:pPr marL="448056" lvl="2" indent="-228600">
              <a:spcBef>
                <a:spcPts val="600"/>
              </a:spcBef>
              <a:buClr>
                <a:schemeClr val="tx1"/>
              </a:buClr>
            </a:pPr>
            <a:r>
              <a:rPr lang="en-US" sz="2300" dirty="0">
                <a:solidFill>
                  <a:srgbClr val="F68D2E"/>
                </a:solidFill>
              </a:rPr>
              <a:t>A meta-analytic review </a:t>
            </a:r>
            <a:r>
              <a:rPr lang="en-US" sz="2300" dirty="0"/>
              <a:t>should routinely be part of the process in order to more readily detect differences in ADR rates</a:t>
            </a:r>
          </a:p>
          <a:p>
            <a:pPr marL="228600" lvl="1" indent="-228600">
              <a:spcBef>
                <a:spcPts val="1400"/>
              </a:spcBef>
              <a:buClr>
                <a:schemeClr val="tx1"/>
              </a:buClr>
            </a:pPr>
            <a:r>
              <a:rPr lang="en-US" sz="2400" dirty="0"/>
              <a:t>A special challenge in ongoing aggregate evaluation of safety data is applying </a:t>
            </a:r>
            <a:r>
              <a:rPr lang="en-US" sz="2400" dirty="0">
                <a:solidFill>
                  <a:schemeClr val="accent1"/>
                </a:solidFill>
              </a:rPr>
              <a:t>appropriate statistical techniques with a safety mindset</a:t>
            </a:r>
          </a:p>
          <a:p>
            <a:pPr marL="448056" lvl="2" indent="-228600">
              <a:spcBef>
                <a:spcPts val="600"/>
              </a:spcBef>
              <a:buClr>
                <a:schemeClr val="tx1"/>
              </a:buClr>
            </a:pPr>
            <a:r>
              <a:rPr lang="en-US" sz="2300" dirty="0">
                <a:solidFill>
                  <a:srgbClr val="F68D2E"/>
                </a:solidFill>
              </a:rPr>
              <a:t>Medical judgment and decision-making within a quantitative framework</a:t>
            </a:r>
          </a:p>
          <a:p>
            <a:pPr marL="448056" lvl="2" indent="-228600">
              <a:spcBef>
                <a:spcPts val="600"/>
              </a:spcBef>
            </a:pPr>
            <a:r>
              <a:rPr lang="en-US" sz="2300" dirty="0"/>
              <a:t>As opposed to strict statistical inference (testing and confirming)</a:t>
            </a:r>
          </a:p>
        </p:txBody>
      </p:sp>
      <p:sp>
        <p:nvSpPr>
          <p:cNvPr id="9" name="Slide Number Placeholder 1"/>
          <p:cNvSpPr>
            <a:spLocks noGrp="1"/>
          </p:cNvSpPr>
          <p:nvPr>
            <p:ph type="sldNum" sz="quarter" idx="12"/>
          </p:nvPr>
        </p:nvSpPr>
        <p:spPr/>
        <p:txBody>
          <a:bodyPr/>
          <a:lstStyle/>
          <a:p>
            <a:fld id="{0092F1AC-B153-49E7-B034-4FCED047123D}" type="slidenum">
              <a:rPr lang="ja-JP" altLang="en-US" smtClean="0"/>
              <a:pPr/>
              <a:t>4</a:t>
            </a:fld>
            <a:endParaRPr lang="ja-JP" altLang="en-US"/>
          </a:p>
        </p:txBody>
      </p:sp>
      <p:pic>
        <p:nvPicPr>
          <p:cNvPr id="3" name="Picture 2">
            <a:extLst>
              <a:ext uri="{FF2B5EF4-FFF2-40B4-BE49-F238E27FC236}">
                <a16:creationId xmlns:a16="http://schemas.microsoft.com/office/drawing/2014/main" xmlns="" id="{26BD7AA9-E1C2-384D-8FF2-F8F3EB4DA5B8}"/>
              </a:ext>
            </a:extLst>
          </p:cNvPr>
          <p:cNvPicPr>
            <a:picLocks noChangeAspect="1"/>
          </p:cNvPicPr>
          <p:nvPr/>
        </p:nvPicPr>
        <p:blipFill rotWithShape="1">
          <a:blip r:embed="rId3">
            <a:duotone>
              <a:schemeClr val="accent1">
                <a:shade val="45000"/>
                <a:satMod val="135000"/>
              </a:schemeClr>
              <a:prstClr val="white"/>
            </a:duotone>
            <a:alphaModFix amt="70000"/>
          </a:blip>
          <a:srcRect l="40463" r="41153"/>
          <a:stretch/>
        </p:blipFill>
        <p:spPr>
          <a:xfrm>
            <a:off x="10451465" y="-1"/>
            <a:ext cx="1737360" cy="6858001"/>
          </a:xfrm>
          <a:prstGeom prst="rect">
            <a:avLst/>
          </a:prstGeom>
        </p:spPr>
      </p:pic>
    </p:spTree>
    <p:extLst>
      <p:ext uri="{BB962C8B-B14F-4D97-AF65-F5344CB8AC3E}">
        <p14:creationId xmlns:p14="http://schemas.microsoft.com/office/powerpoint/2010/main" val="1880792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zh-CN"/>
              <a:t>CIOMS VI: Management of Safety Information from Clinical Trials</a:t>
            </a:r>
            <a:endParaRPr lang="en-US" altLang="zh-CN" dirty="0"/>
          </a:p>
        </p:txBody>
      </p:sp>
      <p:sp>
        <p:nvSpPr>
          <p:cNvPr id="6" name="Content Placeholder 5"/>
          <p:cNvSpPr>
            <a:spLocks noGrp="1"/>
          </p:cNvSpPr>
          <p:nvPr>
            <p:ph idx="1"/>
          </p:nvPr>
        </p:nvSpPr>
        <p:spPr>
          <a:xfrm>
            <a:off x="619381" y="1853398"/>
            <a:ext cx="9504333" cy="4290227"/>
          </a:xfrm>
        </p:spPr>
        <p:txBody>
          <a:bodyPr/>
          <a:lstStyle/>
          <a:p>
            <a:pPr marL="228600" lvl="1" indent="-228600">
              <a:spcBef>
                <a:spcPts val="600"/>
              </a:spcBef>
            </a:pPr>
            <a:r>
              <a:rPr lang="en-US" sz="2300" dirty="0"/>
              <a:t>Core idea is implementation of </a:t>
            </a:r>
            <a:r>
              <a:rPr lang="en-US" sz="2300" dirty="0">
                <a:solidFill>
                  <a:schemeClr val="tx2"/>
                </a:solidFill>
              </a:rPr>
              <a:t>product-specific, multi-disciplinary Safety Management Teams</a:t>
            </a:r>
            <a:r>
              <a:rPr lang="en-US" sz="2300" dirty="0"/>
              <a:t> (SMTs)</a:t>
            </a:r>
          </a:p>
          <a:p>
            <a:pPr marL="448056" lvl="2" indent="-228600">
              <a:spcBef>
                <a:spcPts val="600"/>
              </a:spcBef>
            </a:pPr>
            <a:r>
              <a:rPr lang="en-US" sz="2200" dirty="0"/>
              <a:t>To regularly </a:t>
            </a:r>
            <a:r>
              <a:rPr lang="en-US" sz="2200" dirty="0">
                <a:solidFill>
                  <a:srgbClr val="F68D2E"/>
                </a:solidFill>
              </a:rPr>
              <a:t>review program-level safety information</a:t>
            </a:r>
            <a:endParaRPr lang="en-US" sz="2200" dirty="0"/>
          </a:p>
          <a:p>
            <a:pPr marL="448056" lvl="2" indent="-228600">
              <a:spcBef>
                <a:spcPts val="600"/>
              </a:spcBef>
            </a:pPr>
            <a:r>
              <a:rPr lang="en-US" sz="2200" dirty="0"/>
              <a:t>To ensure earlier identification of safety concerns and to take appropriate risk minimization steps</a:t>
            </a:r>
          </a:p>
          <a:p>
            <a:pPr marL="228600" lvl="1" indent="-228600">
              <a:spcBef>
                <a:spcPts val="1400"/>
              </a:spcBef>
            </a:pPr>
            <a:r>
              <a:rPr lang="en-US" sz="2300" dirty="0"/>
              <a:t>Basis for the </a:t>
            </a:r>
            <a:r>
              <a:rPr lang="en-US" sz="2300" dirty="0">
                <a:solidFill>
                  <a:schemeClr val="tx2"/>
                </a:solidFill>
              </a:rPr>
              <a:t>Program Safety Analysis Plan </a:t>
            </a:r>
            <a:r>
              <a:rPr lang="en-US" sz="2300" dirty="0"/>
              <a:t>(PSAP)</a:t>
            </a:r>
          </a:p>
          <a:p>
            <a:pPr marL="448056" lvl="2" indent="-228600">
              <a:spcBef>
                <a:spcPts val="600"/>
              </a:spcBef>
            </a:pPr>
            <a:r>
              <a:rPr lang="en-US" sz="2200" dirty="0"/>
              <a:t>Pharmaceutical Research and Manufacturers of America (</a:t>
            </a:r>
            <a:r>
              <a:rPr lang="en-US" sz="2200" dirty="0" err="1"/>
              <a:t>PhRMA</a:t>
            </a:r>
            <a:r>
              <a:rPr lang="en-US" sz="2200" dirty="0"/>
              <a:t>) Safety Planning, Evaluation and Reporting Team (SPERT)</a:t>
            </a:r>
          </a:p>
          <a:p>
            <a:pPr marL="448056" lvl="2" indent="-228600">
              <a:spcBef>
                <a:spcPts val="600"/>
              </a:spcBef>
            </a:pPr>
            <a:r>
              <a:rPr lang="en-US" sz="2200" dirty="0"/>
              <a:t>Supports the planning and preparation for a </a:t>
            </a:r>
            <a:r>
              <a:rPr lang="en-US" sz="2200" dirty="0">
                <a:solidFill>
                  <a:srgbClr val="F68D2E"/>
                </a:solidFill>
              </a:rPr>
              <a:t>scientific evaluation of integrated safety information </a:t>
            </a:r>
            <a:r>
              <a:rPr lang="en-US" sz="2200" dirty="0"/>
              <a:t>for new product submissions</a:t>
            </a:r>
          </a:p>
        </p:txBody>
      </p:sp>
      <p:sp>
        <p:nvSpPr>
          <p:cNvPr id="9" name="Slide Number Placeholder 1"/>
          <p:cNvSpPr>
            <a:spLocks noGrp="1"/>
          </p:cNvSpPr>
          <p:nvPr>
            <p:ph type="sldNum" sz="quarter" idx="12"/>
          </p:nvPr>
        </p:nvSpPr>
        <p:spPr/>
        <p:txBody>
          <a:bodyPr/>
          <a:lstStyle/>
          <a:p>
            <a:fld id="{0092F1AC-B153-49E7-B034-4FCED047123D}" type="slidenum">
              <a:rPr lang="ja-JP" altLang="en-US" smtClean="0"/>
              <a:pPr/>
              <a:t>5</a:t>
            </a:fld>
            <a:endParaRPr lang="ja-JP" altLang="en-US"/>
          </a:p>
        </p:txBody>
      </p:sp>
      <p:pic>
        <p:nvPicPr>
          <p:cNvPr id="8" name="Picture 7">
            <a:extLst>
              <a:ext uri="{FF2B5EF4-FFF2-40B4-BE49-F238E27FC236}">
                <a16:creationId xmlns:a16="http://schemas.microsoft.com/office/drawing/2014/main" xmlns="" id="{F57552A4-2BF7-4F42-B427-7C9A2536F80A}"/>
              </a:ext>
            </a:extLst>
          </p:cNvPr>
          <p:cNvPicPr>
            <a:picLocks noChangeAspect="1"/>
          </p:cNvPicPr>
          <p:nvPr/>
        </p:nvPicPr>
        <p:blipFill rotWithShape="1">
          <a:blip r:embed="rId3">
            <a:alphaModFix amt="50000"/>
            <a:duotone>
              <a:schemeClr val="accent1">
                <a:shade val="45000"/>
                <a:satMod val="135000"/>
              </a:schemeClr>
              <a:prstClr val="white"/>
            </a:duotone>
          </a:blip>
          <a:srcRect l="47947" r="26727"/>
          <a:stretch/>
        </p:blipFill>
        <p:spPr>
          <a:xfrm>
            <a:off x="10451941" y="1"/>
            <a:ext cx="1736883" cy="6858000"/>
          </a:xfrm>
          <a:prstGeom prst="rect">
            <a:avLst/>
          </a:prstGeom>
        </p:spPr>
      </p:pic>
    </p:spTree>
    <p:extLst>
      <p:ext uri="{BB962C8B-B14F-4D97-AF65-F5344CB8AC3E}">
        <p14:creationId xmlns:p14="http://schemas.microsoft.com/office/powerpoint/2010/main" val="55293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383" y="427208"/>
            <a:ext cx="8407051" cy="1076155"/>
          </a:xfrm>
        </p:spPr>
        <p:txBody>
          <a:bodyPr/>
          <a:lstStyle/>
          <a:p>
            <a:r>
              <a:rPr lang="en-US" dirty="0"/>
              <a:t>Safety Reporting Requirements for INDs: Guidance for Industry (December 2012)</a:t>
            </a:r>
          </a:p>
        </p:txBody>
      </p:sp>
      <p:sp>
        <p:nvSpPr>
          <p:cNvPr id="3" name="Content Placeholder 2"/>
          <p:cNvSpPr>
            <a:spLocks noGrp="1"/>
          </p:cNvSpPr>
          <p:nvPr>
            <p:ph idx="1"/>
          </p:nvPr>
        </p:nvSpPr>
        <p:spPr>
          <a:xfrm>
            <a:off x="619382" y="1853398"/>
            <a:ext cx="9399829" cy="4290227"/>
          </a:xfrm>
        </p:spPr>
        <p:txBody>
          <a:bodyPr/>
          <a:lstStyle/>
          <a:p>
            <a:pPr marL="228600" lvl="1" indent="-228600">
              <a:spcBef>
                <a:spcPts val="1400"/>
              </a:spcBef>
            </a:pPr>
            <a:r>
              <a:rPr lang="en-US" altLang="en-US" sz="2400" dirty="0"/>
              <a:t>To improve the overall quality of safety reporting and to comply with requirements for IND safety reports based on data in the aggregate, </a:t>
            </a:r>
            <a:r>
              <a:rPr lang="en-US" altLang="en-US" sz="2400" dirty="0">
                <a:solidFill>
                  <a:schemeClr val="accent1"/>
                </a:solidFill>
              </a:rPr>
              <a:t>“the sponsor should have in place a systematic approach for evaluating the accumulating safety data”</a:t>
            </a:r>
          </a:p>
          <a:p>
            <a:pPr marL="164592" lvl="1" indent="-164592">
              <a:spcBef>
                <a:spcPts val="1400"/>
              </a:spcBef>
              <a:buClr>
                <a:schemeClr val="tx1"/>
              </a:buClr>
            </a:pPr>
            <a:r>
              <a:rPr lang="en-US" altLang="en-US" sz="2400" dirty="0">
                <a:solidFill>
                  <a:srgbClr val="D97C1E"/>
                </a:solidFill>
              </a:rPr>
              <a:t>“Reasonable possibility” </a:t>
            </a:r>
            <a:r>
              <a:rPr lang="en-US" altLang="en-US" sz="2400" dirty="0"/>
              <a:t>for IND safety reporting</a:t>
            </a:r>
          </a:p>
          <a:p>
            <a:pPr marL="484632" lvl="1" indent="-228600">
              <a:spcBef>
                <a:spcPts val="600"/>
              </a:spcBef>
              <a:buClr>
                <a:schemeClr val="tx1"/>
              </a:buClr>
              <a:buFont typeface="+mj-lt"/>
              <a:buAutoNum type="alphaUcPeriod"/>
            </a:pPr>
            <a:r>
              <a:rPr lang="en-US" altLang="en-US" sz="2400" dirty="0">
                <a:solidFill>
                  <a:schemeClr val="bg2">
                    <a:lumMod val="75000"/>
                  </a:schemeClr>
                </a:solidFill>
              </a:rPr>
              <a:t>“</a:t>
            </a:r>
            <a:r>
              <a:rPr lang="en-US" altLang="en-US" sz="2300" dirty="0">
                <a:solidFill>
                  <a:schemeClr val="bg2">
                    <a:lumMod val="75000"/>
                  </a:schemeClr>
                </a:solidFill>
              </a:rPr>
              <a:t>A single occurrence of an event that is uncommon and known to be strongly associated with drug exposure”</a:t>
            </a:r>
          </a:p>
          <a:p>
            <a:pPr marL="484632" lvl="1" indent="-228600">
              <a:spcBef>
                <a:spcPts val="600"/>
              </a:spcBef>
              <a:buClr>
                <a:schemeClr val="tx1"/>
              </a:buClr>
              <a:buFont typeface="+mj-lt"/>
              <a:buAutoNum type="alphaUcPeriod"/>
            </a:pPr>
            <a:r>
              <a:rPr lang="en-US" altLang="en-US" sz="2300" dirty="0">
                <a:solidFill>
                  <a:schemeClr val="bg2">
                    <a:lumMod val="75000"/>
                  </a:schemeClr>
                </a:solidFill>
              </a:rPr>
              <a:t>“One or more occurrences of an event that is not commonly associated with drug exposure, but is otherwise uncommon in the population exposed to the drug”</a:t>
            </a:r>
          </a:p>
          <a:p>
            <a:pPr marL="484632" lvl="1" indent="-228600">
              <a:spcBef>
                <a:spcPts val="600"/>
              </a:spcBef>
              <a:buClr>
                <a:schemeClr val="tx1"/>
              </a:buClr>
              <a:buFont typeface="+mj-lt"/>
              <a:buAutoNum type="alphaUcPeriod"/>
            </a:pPr>
            <a:r>
              <a:rPr lang="en-US" altLang="en-US" sz="2300" dirty="0">
                <a:solidFill>
                  <a:srgbClr val="D97C1E"/>
                </a:solidFill>
              </a:rPr>
              <a:t>“An aggregate analysis of specific events observed in a clinical trial that indicates those events occur more frequently in the drug treatment group than in a concurrent or historical control group”</a:t>
            </a:r>
          </a:p>
        </p:txBody>
      </p:sp>
      <p:sp>
        <p:nvSpPr>
          <p:cNvPr id="6" name="Slide Number Placeholder 5"/>
          <p:cNvSpPr>
            <a:spLocks noGrp="1"/>
          </p:cNvSpPr>
          <p:nvPr>
            <p:ph type="sldNum" sz="quarter" idx="12"/>
          </p:nvPr>
        </p:nvSpPr>
        <p:spPr/>
        <p:txBody>
          <a:bodyPr/>
          <a:lstStyle/>
          <a:p>
            <a:fld id="{DA65540D-26A2-458C-81F1-25D42FF068A2}" type="slidenum">
              <a:rPr lang="en-US" smtClean="0"/>
              <a:pPr/>
              <a:t>6</a:t>
            </a:fld>
            <a:endParaRPr lang="en-US" dirty="0"/>
          </a:p>
        </p:txBody>
      </p:sp>
      <p:pic>
        <p:nvPicPr>
          <p:cNvPr id="10" name="Picture 9">
            <a:extLst>
              <a:ext uri="{FF2B5EF4-FFF2-40B4-BE49-F238E27FC236}">
                <a16:creationId xmlns:a16="http://schemas.microsoft.com/office/drawing/2014/main" xmlns="" id="{70BA4256-54E3-8045-A5EF-C1323225BDB3}"/>
              </a:ext>
            </a:extLst>
          </p:cNvPr>
          <p:cNvPicPr>
            <a:picLocks noChangeAspect="1"/>
          </p:cNvPicPr>
          <p:nvPr/>
        </p:nvPicPr>
        <p:blipFill rotWithShape="1">
          <a:blip r:embed="rId3">
            <a:duotone>
              <a:schemeClr val="accent1">
                <a:shade val="45000"/>
                <a:satMod val="135000"/>
              </a:schemeClr>
              <a:prstClr val="white"/>
            </a:duotone>
            <a:alphaModFix amt="50000"/>
          </a:blip>
          <a:srcRect l="29870" r="43939"/>
          <a:stretch/>
        </p:blipFill>
        <p:spPr>
          <a:xfrm>
            <a:off x="10450285" y="0"/>
            <a:ext cx="1738540" cy="6858000"/>
          </a:xfrm>
          <a:prstGeom prst="rect">
            <a:avLst/>
          </a:prstGeom>
        </p:spPr>
      </p:pic>
    </p:spTree>
    <p:extLst>
      <p:ext uri="{BB962C8B-B14F-4D97-AF65-F5344CB8AC3E}">
        <p14:creationId xmlns:p14="http://schemas.microsoft.com/office/powerpoint/2010/main" val="225772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 Assessment for IND Safety Reporting: Draft Guidance for Industry </a:t>
            </a:r>
            <a:r>
              <a:rPr lang="en-US" sz="2400" dirty="0"/>
              <a:t>(December 2015)</a:t>
            </a:r>
          </a:p>
        </p:txBody>
      </p:sp>
      <p:sp>
        <p:nvSpPr>
          <p:cNvPr id="3" name="Content Placeholder 2"/>
          <p:cNvSpPr>
            <a:spLocks noGrp="1"/>
          </p:cNvSpPr>
          <p:nvPr>
            <p:ph idx="1"/>
          </p:nvPr>
        </p:nvSpPr>
        <p:spPr/>
        <p:txBody>
          <a:bodyPr/>
          <a:lstStyle/>
          <a:p>
            <a:pPr marL="228600" lvl="1" indent="-228600">
              <a:spcBef>
                <a:spcPts val="600"/>
              </a:spcBef>
            </a:pPr>
            <a:r>
              <a:rPr lang="en-US" altLang="en-US" sz="2400" dirty="0">
                <a:solidFill>
                  <a:schemeClr val="accent1"/>
                </a:solidFill>
              </a:rPr>
              <a:t>Sponsors should periodically review accumulating safety data </a:t>
            </a:r>
          </a:p>
          <a:p>
            <a:pPr marL="448056" lvl="2" indent="-228600">
              <a:spcBef>
                <a:spcPts val="600"/>
              </a:spcBef>
            </a:pPr>
            <a:r>
              <a:rPr lang="en-US" altLang="en-US" sz="2300" dirty="0"/>
              <a:t>Integrated across </a:t>
            </a:r>
            <a:r>
              <a:rPr lang="en-US" altLang="en-US" sz="2300" dirty="0">
                <a:solidFill>
                  <a:srgbClr val="F68D2E"/>
                </a:solidFill>
              </a:rPr>
              <a:t>multiple studies </a:t>
            </a:r>
            <a:r>
              <a:rPr lang="en-US" altLang="en-US" sz="2300" dirty="0"/>
              <a:t>(completed and ongoing)</a:t>
            </a:r>
          </a:p>
          <a:p>
            <a:pPr marL="448056" lvl="2" indent="-228600">
              <a:spcBef>
                <a:spcPts val="600"/>
              </a:spcBef>
            </a:pPr>
            <a:r>
              <a:rPr lang="en-US" altLang="en-US" sz="2300" dirty="0"/>
              <a:t>Provide a </a:t>
            </a:r>
            <a:r>
              <a:rPr lang="en-US" altLang="en-US" sz="2300" dirty="0">
                <a:solidFill>
                  <a:srgbClr val="F68D2E"/>
                </a:solidFill>
              </a:rPr>
              <a:t>quantitative framework </a:t>
            </a:r>
            <a:r>
              <a:rPr lang="en-US" altLang="en-US" sz="2300" dirty="0"/>
              <a:t>for measuring evidence of:</a:t>
            </a:r>
          </a:p>
          <a:p>
            <a:pPr marL="630618" lvl="3" indent="-228600">
              <a:spcBef>
                <a:spcPts val="600"/>
              </a:spcBef>
            </a:pPr>
            <a:r>
              <a:rPr lang="en-US" altLang="en-US" sz="2200" dirty="0"/>
              <a:t>An association for unexpected events (especially “anticipated” events)</a:t>
            </a:r>
          </a:p>
          <a:p>
            <a:pPr marL="630618" lvl="3" indent="-228600">
              <a:spcBef>
                <a:spcPts val="600"/>
              </a:spcBef>
            </a:pPr>
            <a:r>
              <a:rPr lang="en-US" altLang="en-US" sz="2200" dirty="0"/>
              <a:t>A clinically important increase for expected events</a:t>
            </a:r>
          </a:p>
          <a:p>
            <a:pPr marL="448056" lvl="2" indent="-228600">
              <a:spcBef>
                <a:spcPts val="600"/>
              </a:spcBef>
            </a:pPr>
            <a:r>
              <a:rPr lang="en-US" altLang="en-US" sz="2300" dirty="0"/>
              <a:t>Make a </a:t>
            </a:r>
            <a:r>
              <a:rPr lang="en-US" altLang="en-US" sz="2300" dirty="0">
                <a:solidFill>
                  <a:srgbClr val="F68D2E"/>
                </a:solidFill>
              </a:rPr>
              <a:t>judgment about “reasonable possibility” </a:t>
            </a:r>
            <a:r>
              <a:rPr lang="en-US" altLang="en-US" sz="2300" dirty="0"/>
              <a:t>for IND safety reporting</a:t>
            </a:r>
          </a:p>
        </p:txBody>
      </p:sp>
      <p:sp>
        <p:nvSpPr>
          <p:cNvPr id="6" name="Slide Number Placeholder 5"/>
          <p:cNvSpPr>
            <a:spLocks noGrp="1"/>
          </p:cNvSpPr>
          <p:nvPr>
            <p:ph type="sldNum" sz="quarter" idx="12"/>
          </p:nvPr>
        </p:nvSpPr>
        <p:spPr/>
        <p:txBody>
          <a:bodyPr/>
          <a:lstStyle/>
          <a:p>
            <a:fld id="{DA65540D-26A2-458C-81F1-25D42FF068A2}" type="slidenum">
              <a:rPr lang="en-US" smtClean="0"/>
              <a:pPr/>
              <a:t>7</a:t>
            </a:fld>
            <a:endParaRPr lang="en-US" dirty="0"/>
          </a:p>
        </p:txBody>
      </p:sp>
      <p:pic>
        <p:nvPicPr>
          <p:cNvPr id="5" name="Picture 4">
            <a:extLst>
              <a:ext uri="{FF2B5EF4-FFF2-40B4-BE49-F238E27FC236}">
                <a16:creationId xmlns:a16="http://schemas.microsoft.com/office/drawing/2014/main" xmlns="" id="{7ACACAAD-E6C1-B141-87D3-D9AB7F3347C2}"/>
              </a:ext>
            </a:extLst>
          </p:cNvPr>
          <p:cNvPicPr>
            <a:picLocks noChangeAspect="1"/>
          </p:cNvPicPr>
          <p:nvPr/>
        </p:nvPicPr>
        <p:blipFill rotWithShape="1">
          <a:blip r:embed="rId3">
            <a:duotone>
              <a:schemeClr val="accent1">
                <a:shade val="45000"/>
                <a:satMod val="135000"/>
              </a:schemeClr>
              <a:prstClr val="white"/>
            </a:duotone>
            <a:alphaModFix amt="70000"/>
          </a:blip>
          <a:srcRect l="38586" r="45271"/>
          <a:stretch/>
        </p:blipFill>
        <p:spPr>
          <a:xfrm>
            <a:off x="10450286" y="-2"/>
            <a:ext cx="1738539" cy="6858001"/>
          </a:xfrm>
          <a:prstGeom prst="rect">
            <a:avLst/>
          </a:prstGeom>
        </p:spPr>
      </p:pic>
    </p:spTree>
    <p:extLst>
      <p:ext uri="{BB962C8B-B14F-4D97-AF65-F5344CB8AC3E}">
        <p14:creationId xmlns:p14="http://schemas.microsoft.com/office/powerpoint/2010/main" val="188247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 Assessment for IND Safety Reporting: Draft Guidance for Industry </a:t>
            </a:r>
            <a:r>
              <a:rPr lang="en-US" sz="2400" dirty="0"/>
              <a:t>(December 2015)</a:t>
            </a:r>
          </a:p>
        </p:txBody>
      </p:sp>
      <p:sp>
        <p:nvSpPr>
          <p:cNvPr id="3" name="Content Placeholder 2"/>
          <p:cNvSpPr>
            <a:spLocks noGrp="1"/>
          </p:cNvSpPr>
          <p:nvPr>
            <p:ph idx="1"/>
          </p:nvPr>
        </p:nvSpPr>
        <p:spPr>
          <a:xfrm>
            <a:off x="619383" y="1853398"/>
            <a:ext cx="9591418" cy="4290227"/>
          </a:xfrm>
        </p:spPr>
        <p:txBody>
          <a:bodyPr>
            <a:noAutofit/>
          </a:bodyPr>
          <a:lstStyle/>
          <a:p>
            <a:pPr marL="228600" lvl="4" indent="-228600">
              <a:lnSpc>
                <a:spcPct val="95000"/>
              </a:lnSpc>
              <a:spcBef>
                <a:spcPts val="600"/>
              </a:spcBef>
              <a:buClr>
                <a:schemeClr val="tx1"/>
              </a:buClr>
              <a:buFont typeface="Arial" pitchFamily="34" charset="0"/>
              <a:buChar char="•"/>
            </a:pPr>
            <a:r>
              <a:rPr lang="en-US" sz="2400" dirty="0">
                <a:solidFill>
                  <a:srgbClr val="00877C"/>
                </a:solidFill>
              </a:rPr>
              <a:t>FDA’s preferred approach</a:t>
            </a:r>
            <a:r>
              <a:rPr lang="en-US" sz="2400" dirty="0"/>
              <a:t>: Safety Assessment Committee (SAC) should </a:t>
            </a:r>
            <a:r>
              <a:rPr lang="en-US" sz="2400" dirty="0">
                <a:solidFill>
                  <a:srgbClr val="00877C"/>
                </a:solidFill>
              </a:rPr>
              <a:t>regularly perform unblinded comparisons</a:t>
            </a:r>
            <a:r>
              <a:rPr lang="en-US" sz="2400" dirty="0"/>
              <a:t> across treatment groups</a:t>
            </a:r>
          </a:p>
          <a:p>
            <a:pPr marL="448056" lvl="2" indent="-228600">
              <a:spcBef>
                <a:spcPts val="600"/>
              </a:spcBef>
            </a:pPr>
            <a:r>
              <a:rPr lang="en-US" sz="2300" dirty="0"/>
              <a:t>Anticipated SAEs and previously recognized SARs</a:t>
            </a:r>
          </a:p>
          <a:p>
            <a:pPr marL="448056" lvl="2" indent="-228600">
              <a:spcBef>
                <a:spcPts val="600"/>
              </a:spcBef>
            </a:pPr>
            <a:r>
              <a:rPr lang="en-US" sz="2300" dirty="0"/>
              <a:t>Appropriate steps should be taken to maintain overall study blinding</a:t>
            </a:r>
          </a:p>
          <a:p>
            <a:pPr marL="228600" lvl="4" indent="-228600">
              <a:lnSpc>
                <a:spcPct val="95000"/>
              </a:lnSpc>
              <a:spcBef>
                <a:spcPts val="1400"/>
              </a:spcBef>
              <a:buClr>
                <a:schemeClr val="tx1"/>
              </a:buClr>
              <a:buFont typeface="Arial" pitchFamily="34" charset="0"/>
              <a:buChar char="•"/>
            </a:pPr>
            <a:r>
              <a:rPr lang="en-US" sz="2400" dirty="0">
                <a:solidFill>
                  <a:srgbClr val="F68D2E"/>
                </a:solidFill>
              </a:rPr>
              <a:t>Alternative approach: </a:t>
            </a:r>
            <a:r>
              <a:rPr lang="en-US" sz="2400" dirty="0"/>
              <a:t>Only perform unblinded comparisons if the </a:t>
            </a:r>
            <a:r>
              <a:rPr lang="en-US" sz="2400" dirty="0">
                <a:solidFill>
                  <a:srgbClr val="F68D2E"/>
                </a:solidFill>
              </a:rPr>
              <a:t>overall rate of an SAE is substantially higher than a predicted rate; </a:t>
            </a:r>
            <a:r>
              <a:rPr lang="en-US" sz="2400" dirty="0"/>
              <a:t>need to prespecify:</a:t>
            </a:r>
          </a:p>
          <a:p>
            <a:pPr marL="448056" lvl="2" indent="-228600">
              <a:spcBef>
                <a:spcPts val="600"/>
              </a:spcBef>
            </a:pPr>
            <a:r>
              <a:rPr lang="en-US" sz="2300" dirty="0"/>
              <a:t>Predicted rates of anticipated and expected events</a:t>
            </a:r>
          </a:p>
          <a:p>
            <a:pPr marL="448056" lvl="2" indent="-228600">
              <a:spcBef>
                <a:spcPts val="600"/>
              </a:spcBef>
            </a:pPr>
            <a:r>
              <a:rPr lang="en-US" sz="2300" dirty="0"/>
              <a:t>Guidelines for determining when an observed rate has exceeded the predicted</a:t>
            </a:r>
          </a:p>
        </p:txBody>
      </p:sp>
      <p:sp>
        <p:nvSpPr>
          <p:cNvPr id="7" name="Slide Number Placeholder 6"/>
          <p:cNvSpPr>
            <a:spLocks noGrp="1"/>
          </p:cNvSpPr>
          <p:nvPr>
            <p:ph type="sldNum" sz="quarter" idx="12"/>
          </p:nvPr>
        </p:nvSpPr>
        <p:spPr/>
        <p:txBody>
          <a:bodyPr/>
          <a:lstStyle/>
          <a:p>
            <a:fld id="{DA65540D-26A2-458C-81F1-25D42FF068A2}" type="slidenum">
              <a:rPr lang="en-US" smtClean="0">
                <a:solidFill>
                  <a:srgbClr val="000000">
                    <a:lumMod val="65000"/>
                    <a:lumOff val="35000"/>
                  </a:srgbClr>
                </a:solidFill>
              </a:rPr>
              <a:pPr/>
              <a:t>8</a:t>
            </a:fld>
            <a:endParaRPr lang="en-US" dirty="0">
              <a:solidFill>
                <a:srgbClr val="000000">
                  <a:lumMod val="65000"/>
                  <a:lumOff val="35000"/>
                </a:srgbClr>
              </a:solidFill>
            </a:endParaRPr>
          </a:p>
        </p:txBody>
      </p:sp>
      <p:pic>
        <p:nvPicPr>
          <p:cNvPr id="12" name="Picture 11">
            <a:extLst>
              <a:ext uri="{FF2B5EF4-FFF2-40B4-BE49-F238E27FC236}">
                <a16:creationId xmlns:a16="http://schemas.microsoft.com/office/drawing/2014/main" xmlns="" id="{A950E858-4F4B-EC4F-ACC2-D4F1FEA1BA26}"/>
              </a:ext>
            </a:extLst>
          </p:cNvPr>
          <p:cNvPicPr>
            <a:picLocks noChangeAspect="1"/>
          </p:cNvPicPr>
          <p:nvPr/>
        </p:nvPicPr>
        <p:blipFill rotWithShape="1">
          <a:blip r:embed="rId3">
            <a:alphaModFix amt="63000"/>
            <a:duotone>
              <a:schemeClr val="accent1">
                <a:shade val="45000"/>
                <a:satMod val="135000"/>
              </a:schemeClr>
              <a:prstClr val="white"/>
            </a:duotone>
            <a:extLst/>
          </a:blip>
          <a:srcRect l="3855"/>
          <a:stretch/>
        </p:blipFill>
        <p:spPr>
          <a:xfrm flipH="1">
            <a:off x="10404763" y="0"/>
            <a:ext cx="1784061" cy="6858000"/>
          </a:xfrm>
          <a:prstGeom prst="rect">
            <a:avLst/>
          </a:prstGeom>
          <a:solidFill>
            <a:schemeClr val="accent1">
              <a:alpha val="56000"/>
            </a:schemeClr>
          </a:solidFill>
        </p:spPr>
      </p:pic>
    </p:spTree>
    <p:extLst>
      <p:ext uri="{BB962C8B-B14F-4D97-AF65-F5344CB8AC3E}">
        <p14:creationId xmlns:p14="http://schemas.microsoft.com/office/powerpoint/2010/main" val="3793117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endParaRPr lang="en-US" dirty="0"/>
          </a:p>
        </p:txBody>
      </p:sp>
      <p:sp>
        <p:nvSpPr>
          <p:cNvPr id="3" name="Content Placeholder 2"/>
          <p:cNvSpPr>
            <a:spLocks noGrp="1"/>
          </p:cNvSpPr>
          <p:nvPr>
            <p:ph idx="1"/>
          </p:nvPr>
        </p:nvSpPr>
        <p:spPr/>
        <p:txBody>
          <a:bodyPr/>
          <a:lstStyle/>
          <a:p>
            <a:pPr marL="228600" indent="-228600"/>
            <a:r>
              <a:rPr lang="en-US" sz="2800" dirty="0">
                <a:solidFill>
                  <a:schemeClr val="accent2">
                    <a:lumMod val="75000"/>
                  </a:schemeClr>
                </a:solidFill>
              </a:rPr>
              <a:t>Regulatory Framework for Aggregate Safety Assessment</a:t>
            </a:r>
          </a:p>
          <a:p>
            <a:pPr lvl="1">
              <a:spcBef>
                <a:spcPts val="600"/>
              </a:spcBef>
            </a:pPr>
            <a:r>
              <a:rPr lang="en-US" sz="2400" dirty="0">
                <a:solidFill>
                  <a:schemeClr val="accent2">
                    <a:lumMod val="75000"/>
                  </a:schemeClr>
                </a:solidFill>
              </a:rPr>
              <a:t>CIOMS VI: Management of Safety Information from Clinical Trials</a:t>
            </a:r>
          </a:p>
          <a:p>
            <a:pPr lvl="1">
              <a:spcBef>
                <a:spcPts val="600"/>
              </a:spcBef>
            </a:pPr>
            <a:r>
              <a:rPr lang="en-US" sz="2400" dirty="0">
                <a:solidFill>
                  <a:schemeClr val="accent2">
                    <a:lumMod val="75000"/>
                  </a:schemeClr>
                </a:solidFill>
              </a:rPr>
              <a:t>FDA IND Safety Reporting Final Rule</a:t>
            </a:r>
          </a:p>
          <a:p>
            <a:pPr marL="228600" indent="-228600"/>
            <a:r>
              <a:rPr lang="en-US" sz="2800" dirty="0"/>
              <a:t>Aggregate Safety Assessment Planning Process</a:t>
            </a:r>
          </a:p>
          <a:p>
            <a:pPr lvl="1">
              <a:spcBef>
                <a:spcPts val="600"/>
              </a:spcBef>
            </a:pPr>
            <a:r>
              <a:rPr lang="en-US" sz="2400" dirty="0"/>
              <a:t>Program-Level Safety Strategy </a:t>
            </a:r>
          </a:p>
          <a:p>
            <a:pPr lvl="1">
              <a:spcBef>
                <a:spcPts val="600"/>
              </a:spcBef>
            </a:pPr>
            <a:r>
              <a:rPr lang="en-US" sz="2400" dirty="0"/>
              <a:t>Ongoing Aggregate Safety Evaluation</a:t>
            </a:r>
          </a:p>
          <a:p>
            <a:pPr lvl="1">
              <a:spcBef>
                <a:spcPts val="600"/>
              </a:spcBef>
            </a:pPr>
            <a:r>
              <a:rPr lang="en-US" sz="2400" dirty="0"/>
              <a:t>Analysis and Reporting of Integrated Safety Data</a:t>
            </a:r>
          </a:p>
          <a:p>
            <a:pPr marL="228600" indent="-228600">
              <a:tabLst>
                <a:tab pos="3590925" algn="l"/>
              </a:tabLst>
            </a:pPr>
            <a:r>
              <a:rPr lang="en-US" sz="2800" dirty="0">
                <a:solidFill>
                  <a:schemeClr val="accent2">
                    <a:lumMod val="75000"/>
                  </a:schemeClr>
                </a:solidFill>
              </a:rPr>
              <a:t>Conclusions</a:t>
            </a:r>
          </a:p>
        </p:txBody>
      </p:sp>
    </p:spTree>
    <p:extLst>
      <p:ext uri="{BB962C8B-B14F-4D97-AF65-F5344CB8AC3E}">
        <p14:creationId xmlns:p14="http://schemas.microsoft.com/office/powerpoint/2010/main" val="3532720557"/>
      </p:ext>
    </p:extLst>
  </p:cSld>
  <p:clrMapOvr>
    <a:masterClrMapping/>
  </p:clrMapOvr>
</p:sld>
</file>

<file path=ppt/theme/theme1.xml><?xml version="1.0" encoding="utf-8"?>
<a:theme xmlns:a="http://schemas.openxmlformats.org/drawingml/2006/main" name="Merck IFL 16.9 Sample Pages v3">
  <a:themeElements>
    <a:clrScheme name="Custom 254">
      <a:dk1>
        <a:srgbClr val="37424A"/>
      </a:dk1>
      <a:lt1>
        <a:sysClr val="window" lastClr="FFFFFF"/>
      </a:lt1>
      <a:dk2>
        <a:srgbClr val="00877C"/>
      </a:dk2>
      <a:lt2>
        <a:srgbClr val="BFB8AF"/>
      </a:lt2>
      <a:accent1>
        <a:srgbClr val="00877C"/>
      </a:accent1>
      <a:accent2>
        <a:srgbClr val="6ECEB2"/>
      </a:accent2>
      <a:accent3>
        <a:srgbClr val="66203A"/>
      </a:accent3>
      <a:accent4>
        <a:srgbClr val="F68D2E"/>
      </a:accent4>
      <a:accent5>
        <a:srgbClr val="9AC92E"/>
      </a:accent5>
      <a:accent6>
        <a:srgbClr val="FBE122"/>
      </a:accent6>
      <a:hlink>
        <a:srgbClr val="37424A"/>
      </a:hlink>
      <a:folHlink>
        <a:srgbClr val="00877C"/>
      </a:folHlink>
    </a:clrScheme>
    <a:fontScheme name="Merck Font Theme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spc="1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10"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Merck IFL 16.9 Sample Pages v3.potx</Template>
  <TotalTime>4647</TotalTime>
  <Words>2113</Words>
  <Application>Microsoft Office PowerPoint</Application>
  <PresentationFormat>Custom</PresentationFormat>
  <Paragraphs>313</Paragraphs>
  <Slides>25</Slides>
  <Notes>23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Merck IFL 16.9 Sample Pages v3</vt:lpstr>
      <vt:lpstr>Aggregate Safety Assessment Planning and Ongoing Aggregate Safety Evaluations  2018 Society for  Clinical Trials Meeting</vt:lpstr>
      <vt:lpstr>Agenda</vt:lpstr>
      <vt:lpstr>Agenda</vt:lpstr>
      <vt:lpstr>CIOMS VI: Management of Safety Information from Clinical Trials</vt:lpstr>
      <vt:lpstr>CIOMS VI: Management of Safety Information from Clinical Trials</vt:lpstr>
      <vt:lpstr>Safety Reporting Requirements for INDs: Guidance for Industry (December 2012)</vt:lpstr>
      <vt:lpstr>Safety Assessment for IND Safety Reporting: Draft Guidance for Industry (December 2015)</vt:lpstr>
      <vt:lpstr>Safety Assessment for IND Safety Reporting: Draft Guidance for Industry (December 2015)</vt:lpstr>
      <vt:lpstr>Agenda</vt:lpstr>
      <vt:lpstr>Purpose of the Aggregate Safety Assessment Plan</vt:lpstr>
      <vt:lpstr>Aggregate Safety Assessment Plan (AgSAP)</vt:lpstr>
      <vt:lpstr>Program-Level Safety Topics and Patient Populations of Interest</vt:lpstr>
      <vt:lpstr>Two-Tiered Approach for Planning and Execution</vt:lpstr>
      <vt:lpstr>Objectives of Blinded-OASE</vt:lpstr>
      <vt:lpstr>Blinded-OASE: Determine Background Rates</vt:lpstr>
      <vt:lpstr>Blinded-OASE: Calibrate Operating Characteristics</vt:lpstr>
      <vt:lpstr>Blinded-OASE: Quantitative Frameworks</vt:lpstr>
      <vt:lpstr>Unblinded Ongoing Aggregate Safety Evaluation (Unblinded-OASE)</vt:lpstr>
      <vt:lpstr>Central Role of the RMST in Ongoing Aggregate Safety Evaluation</vt:lpstr>
      <vt:lpstr>Preparation for Integrated Safety-Related Filing / Reporting Documents</vt:lpstr>
      <vt:lpstr>Agenda</vt:lpstr>
      <vt:lpstr>Safety Evaluation During Clinical Development: Fundamental Framework</vt:lpstr>
      <vt:lpstr>Safety Evaluation During Clinical Development: AgSAP Process</vt:lpstr>
      <vt:lpstr>References</vt:lpstr>
      <vt:lpstr>Thank you</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199350-0001</dc:title>
  <dc:creator>MCS</dc:creator>
  <cp:lastModifiedBy>Greg Ball</cp:lastModifiedBy>
  <cp:revision>102</cp:revision>
  <dcterms:created xsi:type="dcterms:W3CDTF">2017-04-17T21:37:54Z</dcterms:created>
  <dcterms:modified xsi:type="dcterms:W3CDTF">2018-05-18T15:12:50Z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1148616371</vt:i4>
  </property>
  <property fmtid="{D5CDD505-2E9C-101B-9397-08002B2CF9AE}" pid="3" name="_NewReviewCycle">
    <vt:lpwstr/>
  </property>
  <property fmtid="{D5CDD505-2E9C-101B-9397-08002B2CF9AE}" pid="4" name="_EmailSubject">
    <vt:lpwstr>Invited session organizers</vt:lpwstr>
  </property>
  <property fmtid="{D5CDD505-2E9C-101B-9397-08002B2CF9AE}" pid="5" name="_AuthorEmail">
    <vt:lpwstr>greg.ball@merck.com</vt:lpwstr>
  </property>
  <property fmtid="{D5CDD505-2E9C-101B-9397-08002B2CF9AE}" pid="6" name="_AuthorEmailDisplayName">
    <vt:lpwstr>Ball, Greg</vt:lpwstr>
  </property>
  <property fmtid="{D5CDD505-2E9C-101B-9397-08002B2CF9AE}" pid="7" name="_PreviousAdHocReviewCycleID">
    <vt:i4>-1915838867</vt:i4>
  </property>
</Properties>
</file>